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0" r:id="rId2"/>
    <p:sldId id="271" r:id="rId3"/>
    <p:sldId id="257" r:id="rId4"/>
    <p:sldId id="258" r:id="rId5"/>
    <p:sldId id="278" r:id="rId6"/>
    <p:sldId id="277" r:id="rId7"/>
    <p:sldId id="281" r:id="rId8"/>
    <p:sldId id="273" r:id="rId9"/>
    <p:sldId id="275" r:id="rId10"/>
    <p:sldId id="260" r:id="rId11"/>
    <p:sldId id="280" r:id="rId12"/>
    <p:sldId id="274" r:id="rId13"/>
    <p:sldId id="276" r:id="rId14"/>
    <p:sldId id="263" r:id="rId15"/>
    <p:sldId id="264" r:id="rId16"/>
    <p:sldId id="265" r:id="rId17"/>
    <p:sldId id="266" r:id="rId18"/>
    <p:sldId id="282" r:id="rId19"/>
    <p:sldId id="267" r:id="rId20"/>
    <p:sldId id="268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0"/>
  </p:normalViewPr>
  <p:slideViewPr>
    <p:cSldViewPr snapToGrid="0">
      <p:cViewPr varScale="1">
        <p:scale>
          <a:sx n="120" d="100"/>
          <a:sy n="120" d="100"/>
        </p:scale>
        <p:origin x="16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FD4ECB-1210-48A5-9C9B-A35A5F8C2D23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666E709-EFB5-40D9-8DAA-86CAB372DA43}">
      <dgm:prSet/>
      <dgm:spPr/>
      <dgm:t>
        <a:bodyPr/>
        <a:lstStyle/>
        <a:p>
          <a:r>
            <a:rPr lang="en-US"/>
            <a:t>Connect to NBA API endpoints (requests + pandas)</a:t>
          </a:r>
        </a:p>
      </dgm:t>
    </dgm:pt>
    <dgm:pt modelId="{CAF726BF-A1B8-4CD6-8602-1D344A297B34}" type="parTrans" cxnId="{F6C12E5C-5CFF-4568-A930-672C93A116AE}">
      <dgm:prSet/>
      <dgm:spPr/>
      <dgm:t>
        <a:bodyPr/>
        <a:lstStyle/>
        <a:p>
          <a:endParaRPr lang="en-US"/>
        </a:p>
      </dgm:t>
    </dgm:pt>
    <dgm:pt modelId="{6CEECB5C-10CE-464F-9F33-E7DCAD0ACFCE}" type="sibTrans" cxnId="{F6C12E5C-5CFF-4568-A930-672C93A116A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B91C93A-36C4-41D9-B148-E27D3FA7E7B0}">
      <dgm:prSet/>
      <dgm:spPr/>
      <dgm:t>
        <a:bodyPr/>
        <a:lstStyle/>
        <a:p>
          <a:r>
            <a:rPr lang="en-US"/>
            <a:t>Parse into DataFrames (standings, team stats, player stats)</a:t>
          </a:r>
        </a:p>
      </dgm:t>
    </dgm:pt>
    <dgm:pt modelId="{DB23B6B1-EC97-4DB2-82C4-7C7969C1F6EF}" type="parTrans" cxnId="{F55404EC-49E7-4967-AF14-DD8D8FB31D94}">
      <dgm:prSet/>
      <dgm:spPr/>
      <dgm:t>
        <a:bodyPr/>
        <a:lstStyle/>
        <a:p>
          <a:endParaRPr lang="en-US"/>
        </a:p>
      </dgm:t>
    </dgm:pt>
    <dgm:pt modelId="{1E54B6B9-0049-4BC7-A529-613F90DBD03D}" type="sibTrans" cxnId="{F55404EC-49E7-4967-AF14-DD8D8FB31D9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7970CC7-64DA-460B-8E5E-A3788963359C}">
      <dgm:prSet/>
      <dgm:spPr/>
      <dgm:t>
        <a:bodyPr/>
        <a:lstStyle/>
        <a:p>
          <a:r>
            <a:rPr lang="en-US"/>
            <a:t>Merge DataFrames on common keys (team_id, season)</a:t>
          </a:r>
        </a:p>
      </dgm:t>
    </dgm:pt>
    <dgm:pt modelId="{10321A38-C640-43D5-83BC-C1ACC06B2C7F}" type="parTrans" cxnId="{287809C5-A08D-4C52-83EE-0A01E036D07A}">
      <dgm:prSet/>
      <dgm:spPr/>
      <dgm:t>
        <a:bodyPr/>
        <a:lstStyle/>
        <a:p>
          <a:endParaRPr lang="en-US"/>
        </a:p>
      </dgm:t>
    </dgm:pt>
    <dgm:pt modelId="{0BB0CCF0-A846-446E-94E7-65B5A4B9BDFF}" type="sibTrans" cxnId="{287809C5-A08D-4C52-83EE-0A01E036D07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944F307-B525-4F5F-A340-C76E40A9238F}">
      <dgm:prSet/>
      <dgm:spPr/>
      <dgm:t>
        <a:bodyPr/>
        <a:lstStyle/>
        <a:p>
          <a:r>
            <a:rPr lang="en-US"/>
            <a:t>Clean and engineer new features (Home Win Lose, Road Win Lose,  Assist Ratio)</a:t>
          </a:r>
        </a:p>
      </dgm:t>
    </dgm:pt>
    <dgm:pt modelId="{73B34B5A-211D-4691-B2BE-5759FCAE5A70}" type="parTrans" cxnId="{509ECCFF-6F28-4B0D-BFE8-99687FF5D4AF}">
      <dgm:prSet/>
      <dgm:spPr/>
      <dgm:t>
        <a:bodyPr/>
        <a:lstStyle/>
        <a:p>
          <a:endParaRPr lang="en-US"/>
        </a:p>
      </dgm:t>
    </dgm:pt>
    <dgm:pt modelId="{09CFC6AA-8AE2-4D60-BB40-9D30926AE895}" type="sibTrans" cxnId="{509ECCFF-6F28-4B0D-BFE8-99687FF5D4AF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00BC9A24-8E2C-4192-ABC2-F4A43E9B9752}" type="pres">
      <dgm:prSet presAssocID="{7DFD4ECB-1210-48A5-9C9B-A35A5F8C2D23}" presName="Name0" presStyleCnt="0">
        <dgm:presLayoutVars>
          <dgm:animLvl val="lvl"/>
          <dgm:resizeHandles val="exact"/>
        </dgm:presLayoutVars>
      </dgm:prSet>
      <dgm:spPr/>
    </dgm:pt>
    <dgm:pt modelId="{599D2D65-70FC-4307-A20B-A049FF0F19DD}" type="pres">
      <dgm:prSet presAssocID="{A666E709-EFB5-40D9-8DAA-86CAB372DA43}" presName="compositeNode" presStyleCnt="0">
        <dgm:presLayoutVars>
          <dgm:bulletEnabled val="1"/>
        </dgm:presLayoutVars>
      </dgm:prSet>
      <dgm:spPr/>
    </dgm:pt>
    <dgm:pt modelId="{561CAD3F-31B3-4099-97B5-97E535FD4F66}" type="pres">
      <dgm:prSet presAssocID="{A666E709-EFB5-40D9-8DAA-86CAB372DA43}" presName="bgRect" presStyleLbl="bgAccFollowNode1" presStyleIdx="0" presStyleCnt="4"/>
      <dgm:spPr/>
    </dgm:pt>
    <dgm:pt modelId="{C6EDC1EC-8A24-40A4-AC6A-DCC20122A3D3}" type="pres">
      <dgm:prSet presAssocID="{6CEECB5C-10CE-464F-9F33-E7DCAD0ACFCE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BCE735EC-263B-4DA5-9537-9D50630B8F57}" type="pres">
      <dgm:prSet presAssocID="{A666E709-EFB5-40D9-8DAA-86CAB372DA43}" presName="bottomLine" presStyleLbl="alignNode1" presStyleIdx="1" presStyleCnt="8">
        <dgm:presLayoutVars/>
      </dgm:prSet>
      <dgm:spPr/>
    </dgm:pt>
    <dgm:pt modelId="{092E09D1-5853-49C7-BB73-25E43A2DCD5C}" type="pres">
      <dgm:prSet presAssocID="{A666E709-EFB5-40D9-8DAA-86CAB372DA43}" presName="nodeText" presStyleLbl="bgAccFollowNode1" presStyleIdx="0" presStyleCnt="4">
        <dgm:presLayoutVars>
          <dgm:bulletEnabled val="1"/>
        </dgm:presLayoutVars>
      </dgm:prSet>
      <dgm:spPr/>
    </dgm:pt>
    <dgm:pt modelId="{341BA7D4-3EE5-4218-865D-85E93C9032DD}" type="pres">
      <dgm:prSet presAssocID="{6CEECB5C-10CE-464F-9F33-E7DCAD0ACFCE}" presName="sibTrans" presStyleCnt="0"/>
      <dgm:spPr/>
    </dgm:pt>
    <dgm:pt modelId="{3D749D83-B815-4E53-9B0A-AA783A4B5AAC}" type="pres">
      <dgm:prSet presAssocID="{2B91C93A-36C4-41D9-B148-E27D3FA7E7B0}" presName="compositeNode" presStyleCnt="0">
        <dgm:presLayoutVars>
          <dgm:bulletEnabled val="1"/>
        </dgm:presLayoutVars>
      </dgm:prSet>
      <dgm:spPr/>
    </dgm:pt>
    <dgm:pt modelId="{E7C62A67-DAA2-4C13-BC0D-33E4B778E87D}" type="pres">
      <dgm:prSet presAssocID="{2B91C93A-36C4-41D9-B148-E27D3FA7E7B0}" presName="bgRect" presStyleLbl="bgAccFollowNode1" presStyleIdx="1" presStyleCnt="4"/>
      <dgm:spPr/>
    </dgm:pt>
    <dgm:pt modelId="{36B011CE-22EF-4642-A783-6EFF4EEED6CD}" type="pres">
      <dgm:prSet presAssocID="{1E54B6B9-0049-4BC7-A529-613F90DBD03D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5A645284-0F34-4ED4-A68C-909726DBE3D4}" type="pres">
      <dgm:prSet presAssocID="{2B91C93A-36C4-41D9-B148-E27D3FA7E7B0}" presName="bottomLine" presStyleLbl="alignNode1" presStyleIdx="3" presStyleCnt="8">
        <dgm:presLayoutVars/>
      </dgm:prSet>
      <dgm:spPr/>
    </dgm:pt>
    <dgm:pt modelId="{2E0FB2A4-060D-4552-8FE5-D29EF5C64052}" type="pres">
      <dgm:prSet presAssocID="{2B91C93A-36C4-41D9-B148-E27D3FA7E7B0}" presName="nodeText" presStyleLbl="bgAccFollowNode1" presStyleIdx="1" presStyleCnt="4">
        <dgm:presLayoutVars>
          <dgm:bulletEnabled val="1"/>
        </dgm:presLayoutVars>
      </dgm:prSet>
      <dgm:spPr/>
    </dgm:pt>
    <dgm:pt modelId="{11D15250-E3B2-40BA-AB06-796EC909F97D}" type="pres">
      <dgm:prSet presAssocID="{1E54B6B9-0049-4BC7-A529-613F90DBD03D}" presName="sibTrans" presStyleCnt="0"/>
      <dgm:spPr/>
    </dgm:pt>
    <dgm:pt modelId="{D523AF0C-B100-4117-A34B-B2F8F1DB140A}" type="pres">
      <dgm:prSet presAssocID="{47970CC7-64DA-460B-8E5E-A3788963359C}" presName="compositeNode" presStyleCnt="0">
        <dgm:presLayoutVars>
          <dgm:bulletEnabled val="1"/>
        </dgm:presLayoutVars>
      </dgm:prSet>
      <dgm:spPr/>
    </dgm:pt>
    <dgm:pt modelId="{68B83F41-7640-4774-9E12-0204BFD847E3}" type="pres">
      <dgm:prSet presAssocID="{47970CC7-64DA-460B-8E5E-A3788963359C}" presName="bgRect" presStyleLbl="bgAccFollowNode1" presStyleIdx="2" presStyleCnt="4"/>
      <dgm:spPr/>
    </dgm:pt>
    <dgm:pt modelId="{916F372B-72AB-4965-8E43-9BB1C91B0E97}" type="pres">
      <dgm:prSet presAssocID="{0BB0CCF0-A846-446E-94E7-65B5A4B9BDF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D10FDC16-751D-4B06-8ED5-EFAA023CBA6B}" type="pres">
      <dgm:prSet presAssocID="{47970CC7-64DA-460B-8E5E-A3788963359C}" presName="bottomLine" presStyleLbl="alignNode1" presStyleIdx="5" presStyleCnt="8">
        <dgm:presLayoutVars/>
      </dgm:prSet>
      <dgm:spPr/>
    </dgm:pt>
    <dgm:pt modelId="{AA0C98C6-41EF-40C3-917C-341ABD884E70}" type="pres">
      <dgm:prSet presAssocID="{47970CC7-64DA-460B-8E5E-A3788963359C}" presName="nodeText" presStyleLbl="bgAccFollowNode1" presStyleIdx="2" presStyleCnt="4">
        <dgm:presLayoutVars>
          <dgm:bulletEnabled val="1"/>
        </dgm:presLayoutVars>
      </dgm:prSet>
      <dgm:spPr/>
    </dgm:pt>
    <dgm:pt modelId="{E070E03E-C377-4D42-8BBC-179FA74EC2FA}" type="pres">
      <dgm:prSet presAssocID="{0BB0CCF0-A846-446E-94E7-65B5A4B9BDFF}" presName="sibTrans" presStyleCnt="0"/>
      <dgm:spPr/>
    </dgm:pt>
    <dgm:pt modelId="{AC108CBD-383A-452E-AA21-81AB84431E5D}" type="pres">
      <dgm:prSet presAssocID="{8944F307-B525-4F5F-A340-C76E40A9238F}" presName="compositeNode" presStyleCnt="0">
        <dgm:presLayoutVars>
          <dgm:bulletEnabled val="1"/>
        </dgm:presLayoutVars>
      </dgm:prSet>
      <dgm:spPr/>
    </dgm:pt>
    <dgm:pt modelId="{BFA08F77-1717-4739-8C8F-03B026144120}" type="pres">
      <dgm:prSet presAssocID="{8944F307-B525-4F5F-A340-C76E40A9238F}" presName="bgRect" presStyleLbl="bgAccFollowNode1" presStyleIdx="3" presStyleCnt="4"/>
      <dgm:spPr/>
    </dgm:pt>
    <dgm:pt modelId="{BE37F46A-0B26-487E-9317-54DFA1EB0EB1}" type="pres">
      <dgm:prSet presAssocID="{09CFC6AA-8AE2-4D60-BB40-9D30926AE895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3015A176-1DE4-4539-AE73-8B9B50E3E437}" type="pres">
      <dgm:prSet presAssocID="{8944F307-B525-4F5F-A340-C76E40A9238F}" presName="bottomLine" presStyleLbl="alignNode1" presStyleIdx="7" presStyleCnt="8">
        <dgm:presLayoutVars/>
      </dgm:prSet>
      <dgm:spPr/>
    </dgm:pt>
    <dgm:pt modelId="{CE4750AB-2E5B-4028-AF13-24BC74F75F41}" type="pres">
      <dgm:prSet presAssocID="{8944F307-B525-4F5F-A340-C76E40A9238F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B85A702-A19A-4599-B7DC-6C4640127EEE}" type="presOf" srcId="{09CFC6AA-8AE2-4D60-BB40-9D30926AE895}" destId="{BE37F46A-0B26-487E-9317-54DFA1EB0EB1}" srcOrd="0" destOrd="0" presId="urn:microsoft.com/office/officeart/2016/7/layout/BasicLinearProcessNumbered"/>
    <dgm:cxn modelId="{DAB12904-19C3-472A-BCB5-4DEC5CDEF4CD}" type="presOf" srcId="{0BB0CCF0-A846-446E-94E7-65B5A4B9BDFF}" destId="{916F372B-72AB-4965-8E43-9BB1C91B0E97}" srcOrd="0" destOrd="0" presId="urn:microsoft.com/office/officeart/2016/7/layout/BasicLinearProcessNumbered"/>
    <dgm:cxn modelId="{522C492F-BCF5-4DB7-A16D-E106164CF4FC}" type="presOf" srcId="{6CEECB5C-10CE-464F-9F33-E7DCAD0ACFCE}" destId="{C6EDC1EC-8A24-40A4-AC6A-DCC20122A3D3}" srcOrd="0" destOrd="0" presId="urn:microsoft.com/office/officeart/2016/7/layout/BasicLinearProcessNumbered"/>
    <dgm:cxn modelId="{EE37D347-873B-4401-BAFD-057285A23A1F}" type="presOf" srcId="{A666E709-EFB5-40D9-8DAA-86CAB372DA43}" destId="{092E09D1-5853-49C7-BB73-25E43A2DCD5C}" srcOrd="1" destOrd="0" presId="urn:microsoft.com/office/officeart/2016/7/layout/BasicLinearProcessNumbered"/>
    <dgm:cxn modelId="{D5ED6E50-5475-4DAC-B47C-920236B05414}" type="presOf" srcId="{8944F307-B525-4F5F-A340-C76E40A9238F}" destId="{BFA08F77-1717-4739-8C8F-03B026144120}" srcOrd="0" destOrd="0" presId="urn:microsoft.com/office/officeart/2016/7/layout/BasicLinearProcessNumbered"/>
    <dgm:cxn modelId="{EB860F52-1C0E-4159-B9E3-EBF406F361E8}" type="presOf" srcId="{2B91C93A-36C4-41D9-B148-E27D3FA7E7B0}" destId="{2E0FB2A4-060D-4552-8FE5-D29EF5C64052}" srcOrd="1" destOrd="0" presId="urn:microsoft.com/office/officeart/2016/7/layout/BasicLinearProcessNumbered"/>
    <dgm:cxn modelId="{F6C12E5C-5CFF-4568-A930-672C93A116AE}" srcId="{7DFD4ECB-1210-48A5-9C9B-A35A5F8C2D23}" destId="{A666E709-EFB5-40D9-8DAA-86CAB372DA43}" srcOrd="0" destOrd="0" parTransId="{CAF726BF-A1B8-4CD6-8602-1D344A297B34}" sibTransId="{6CEECB5C-10CE-464F-9F33-E7DCAD0ACFCE}"/>
    <dgm:cxn modelId="{9C534B6D-9F74-4965-BD2F-4B3D3218DEA9}" type="presOf" srcId="{8944F307-B525-4F5F-A340-C76E40A9238F}" destId="{CE4750AB-2E5B-4028-AF13-24BC74F75F41}" srcOrd="1" destOrd="0" presId="urn:microsoft.com/office/officeart/2016/7/layout/BasicLinearProcessNumbered"/>
    <dgm:cxn modelId="{7DBCCB98-6F3B-4F50-87D5-BCE4FC8AAF57}" type="presOf" srcId="{1E54B6B9-0049-4BC7-A529-613F90DBD03D}" destId="{36B011CE-22EF-4642-A783-6EFF4EEED6CD}" srcOrd="0" destOrd="0" presId="urn:microsoft.com/office/officeart/2016/7/layout/BasicLinearProcessNumbered"/>
    <dgm:cxn modelId="{9DAD69A2-4AC1-4862-8CF3-DD881A59F802}" type="presOf" srcId="{A666E709-EFB5-40D9-8DAA-86CAB372DA43}" destId="{561CAD3F-31B3-4099-97B5-97E535FD4F66}" srcOrd="0" destOrd="0" presId="urn:microsoft.com/office/officeart/2016/7/layout/BasicLinearProcessNumbered"/>
    <dgm:cxn modelId="{3AFFB8A6-608E-461D-A612-8A2228EDA819}" type="presOf" srcId="{2B91C93A-36C4-41D9-B148-E27D3FA7E7B0}" destId="{E7C62A67-DAA2-4C13-BC0D-33E4B778E87D}" srcOrd="0" destOrd="0" presId="urn:microsoft.com/office/officeart/2016/7/layout/BasicLinearProcessNumbered"/>
    <dgm:cxn modelId="{8C1515B2-5183-4856-8BFE-B6DE760965E9}" type="presOf" srcId="{47970CC7-64DA-460B-8E5E-A3788963359C}" destId="{68B83F41-7640-4774-9E12-0204BFD847E3}" srcOrd="0" destOrd="0" presId="urn:microsoft.com/office/officeart/2016/7/layout/BasicLinearProcessNumbered"/>
    <dgm:cxn modelId="{CC98DDBB-4BB4-47FA-A6B5-C1AAA3EBE5B7}" type="presOf" srcId="{7DFD4ECB-1210-48A5-9C9B-A35A5F8C2D23}" destId="{00BC9A24-8E2C-4192-ABC2-F4A43E9B9752}" srcOrd="0" destOrd="0" presId="urn:microsoft.com/office/officeart/2016/7/layout/BasicLinearProcessNumbered"/>
    <dgm:cxn modelId="{287809C5-A08D-4C52-83EE-0A01E036D07A}" srcId="{7DFD4ECB-1210-48A5-9C9B-A35A5F8C2D23}" destId="{47970CC7-64DA-460B-8E5E-A3788963359C}" srcOrd="2" destOrd="0" parTransId="{10321A38-C640-43D5-83BC-C1ACC06B2C7F}" sibTransId="{0BB0CCF0-A846-446E-94E7-65B5A4B9BDFF}"/>
    <dgm:cxn modelId="{4C7E14CD-639F-4315-B4F5-43642629326A}" type="presOf" srcId="{47970CC7-64DA-460B-8E5E-A3788963359C}" destId="{AA0C98C6-41EF-40C3-917C-341ABD884E70}" srcOrd="1" destOrd="0" presId="urn:microsoft.com/office/officeart/2016/7/layout/BasicLinearProcessNumbered"/>
    <dgm:cxn modelId="{F55404EC-49E7-4967-AF14-DD8D8FB31D94}" srcId="{7DFD4ECB-1210-48A5-9C9B-A35A5F8C2D23}" destId="{2B91C93A-36C4-41D9-B148-E27D3FA7E7B0}" srcOrd="1" destOrd="0" parTransId="{DB23B6B1-EC97-4DB2-82C4-7C7969C1F6EF}" sibTransId="{1E54B6B9-0049-4BC7-A529-613F90DBD03D}"/>
    <dgm:cxn modelId="{509ECCFF-6F28-4B0D-BFE8-99687FF5D4AF}" srcId="{7DFD4ECB-1210-48A5-9C9B-A35A5F8C2D23}" destId="{8944F307-B525-4F5F-A340-C76E40A9238F}" srcOrd="3" destOrd="0" parTransId="{73B34B5A-211D-4691-B2BE-5759FCAE5A70}" sibTransId="{09CFC6AA-8AE2-4D60-BB40-9D30926AE895}"/>
    <dgm:cxn modelId="{A0F699AA-C049-4C34-832D-8637D76FA404}" type="presParOf" srcId="{00BC9A24-8E2C-4192-ABC2-F4A43E9B9752}" destId="{599D2D65-70FC-4307-A20B-A049FF0F19DD}" srcOrd="0" destOrd="0" presId="urn:microsoft.com/office/officeart/2016/7/layout/BasicLinearProcessNumbered"/>
    <dgm:cxn modelId="{F4748ED3-F9E1-4A48-8DA4-F131ECADAC59}" type="presParOf" srcId="{599D2D65-70FC-4307-A20B-A049FF0F19DD}" destId="{561CAD3F-31B3-4099-97B5-97E535FD4F66}" srcOrd="0" destOrd="0" presId="urn:microsoft.com/office/officeart/2016/7/layout/BasicLinearProcessNumbered"/>
    <dgm:cxn modelId="{5EDF5784-7F77-4642-9C86-71DE2A735751}" type="presParOf" srcId="{599D2D65-70FC-4307-A20B-A049FF0F19DD}" destId="{C6EDC1EC-8A24-40A4-AC6A-DCC20122A3D3}" srcOrd="1" destOrd="0" presId="urn:microsoft.com/office/officeart/2016/7/layout/BasicLinearProcessNumbered"/>
    <dgm:cxn modelId="{C544DF35-82A4-4FF2-AFC0-FB45176DCB5E}" type="presParOf" srcId="{599D2D65-70FC-4307-A20B-A049FF0F19DD}" destId="{BCE735EC-263B-4DA5-9537-9D50630B8F57}" srcOrd="2" destOrd="0" presId="urn:microsoft.com/office/officeart/2016/7/layout/BasicLinearProcessNumbered"/>
    <dgm:cxn modelId="{5A3914F5-B323-4B12-9760-C3101922C955}" type="presParOf" srcId="{599D2D65-70FC-4307-A20B-A049FF0F19DD}" destId="{092E09D1-5853-49C7-BB73-25E43A2DCD5C}" srcOrd="3" destOrd="0" presId="urn:microsoft.com/office/officeart/2016/7/layout/BasicLinearProcessNumbered"/>
    <dgm:cxn modelId="{C65E2839-C364-4C8A-94CB-C7F9A5CB5AD4}" type="presParOf" srcId="{00BC9A24-8E2C-4192-ABC2-F4A43E9B9752}" destId="{341BA7D4-3EE5-4218-865D-85E93C9032DD}" srcOrd="1" destOrd="0" presId="urn:microsoft.com/office/officeart/2016/7/layout/BasicLinearProcessNumbered"/>
    <dgm:cxn modelId="{7DCDFF81-185B-4007-AAC6-89D84CBE6D14}" type="presParOf" srcId="{00BC9A24-8E2C-4192-ABC2-F4A43E9B9752}" destId="{3D749D83-B815-4E53-9B0A-AA783A4B5AAC}" srcOrd="2" destOrd="0" presId="urn:microsoft.com/office/officeart/2016/7/layout/BasicLinearProcessNumbered"/>
    <dgm:cxn modelId="{93EC05F1-5D96-4B94-90C5-0D786517FDFD}" type="presParOf" srcId="{3D749D83-B815-4E53-9B0A-AA783A4B5AAC}" destId="{E7C62A67-DAA2-4C13-BC0D-33E4B778E87D}" srcOrd="0" destOrd="0" presId="urn:microsoft.com/office/officeart/2016/7/layout/BasicLinearProcessNumbered"/>
    <dgm:cxn modelId="{55AA13B8-2E1C-497E-BABB-A8974A9CFF34}" type="presParOf" srcId="{3D749D83-B815-4E53-9B0A-AA783A4B5AAC}" destId="{36B011CE-22EF-4642-A783-6EFF4EEED6CD}" srcOrd="1" destOrd="0" presId="urn:microsoft.com/office/officeart/2016/7/layout/BasicLinearProcessNumbered"/>
    <dgm:cxn modelId="{D8B2C319-4003-4F2D-9CCF-82D693F70D54}" type="presParOf" srcId="{3D749D83-B815-4E53-9B0A-AA783A4B5AAC}" destId="{5A645284-0F34-4ED4-A68C-909726DBE3D4}" srcOrd="2" destOrd="0" presId="urn:microsoft.com/office/officeart/2016/7/layout/BasicLinearProcessNumbered"/>
    <dgm:cxn modelId="{60FD4ACA-3477-4AA0-93DE-C4DCB33A5239}" type="presParOf" srcId="{3D749D83-B815-4E53-9B0A-AA783A4B5AAC}" destId="{2E0FB2A4-060D-4552-8FE5-D29EF5C64052}" srcOrd="3" destOrd="0" presId="urn:microsoft.com/office/officeart/2016/7/layout/BasicLinearProcessNumbered"/>
    <dgm:cxn modelId="{0E1E2A1A-EFD7-431D-B7F1-03ABE04A0CA6}" type="presParOf" srcId="{00BC9A24-8E2C-4192-ABC2-F4A43E9B9752}" destId="{11D15250-E3B2-40BA-AB06-796EC909F97D}" srcOrd="3" destOrd="0" presId="urn:microsoft.com/office/officeart/2016/7/layout/BasicLinearProcessNumbered"/>
    <dgm:cxn modelId="{EAD31209-D953-4CEC-9EEF-EA1F2356D047}" type="presParOf" srcId="{00BC9A24-8E2C-4192-ABC2-F4A43E9B9752}" destId="{D523AF0C-B100-4117-A34B-B2F8F1DB140A}" srcOrd="4" destOrd="0" presId="urn:microsoft.com/office/officeart/2016/7/layout/BasicLinearProcessNumbered"/>
    <dgm:cxn modelId="{AE53A5C7-8D6F-4C7B-A00D-02D85A772041}" type="presParOf" srcId="{D523AF0C-B100-4117-A34B-B2F8F1DB140A}" destId="{68B83F41-7640-4774-9E12-0204BFD847E3}" srcOrd="0" destOrd="0" presId="urn:microsoft.com/office/officeart/2016/7/layout/BasicLinearProcessNumbered"/>
    <dgm:cxn modelId="{59C29D94-537B-4B0F-836F-9F7DF1715A44}" type="presParOf" srcId="{D523AF0C-B100-4117-A34B-B2F8F1DB140A}" destId="{916F372B-72AB-4965-8E43-9BB1C91B0E97}" srcOrd="1" destOrd="0" presId="urn:microsoft.com/office/officeart/2016/7/layout/BasicLinearProcessNumbered"/>
    <dgm:cxn modelId="{70B171C6-56A0-478E-86F1-CD85DA27E5A6}" type="presParOf" srcId="{D523AF0C-B100-4117-A34B-B2F8F1DB140A}" destId="{D10FDC16-751D-4B06-8ED5-EFAA023CBA6B}" srcOrd="2" destOrd="0" presId="urn:microsoft.com/office/officeart/2016/7/layout/BasicLinearProcessNumbered"/>
    <dgm:cxn modelId="{B01D5CAF-61DB-4EDA-9A05-4AB1E0CAF0FA}" type="presParOf" srcId="{D523AF0C-B100-4117-A34B-B2F8F1DB140A}" destId="{AA0C98C6-41EF-40C3-917C-341ABD884E70}" srcOrd="3" destOrd="0" presId="urn:microsoft.com/office/officeart/2016/7/layout/BasicLinearProcessNumbered"/>
    <dgm:cxn modelId="{0B49D62C-FB90-4D57-8D09-59F238866768}" type="presParOf" srcId="{00BC9A24-8E2C-4192-ABC2-F4A43E9B9752}" destId="{E070E03E-C377-4D42-8BBC-179FA74EC2FA}" srcOrd="5" destOrd="0" presId="urn:microsoft.com/office/officeart/2016/7/layout/BasicLinearProcessNumbered"/>
    <dgm:cxn modelId="{32F48998-9DD7-4C8D-A17F-6249FB0BB613}" type="presParOf" srcId="{00BC9A24-8E2C-4192-ABC2-F4A43E9B9752}" destId="{AC108CBD-383A-452E-AA21-81AB84431E5D}" srcOrd="6" destOrd="0" presId="urn:microsoft.com/office/officeart/2016/7/layout/BasicLinearProcessNumbered"/>
    <dgm:cxn modelId="{4B543377-9B91-4E8B-A200-24383E700F8E}" type="presParOf" srcId="{AC108CBD-383A-452E-AA21-81AB84431E5D}" destId="{BFA08F77-1717-4739-8C8F-03B026144120}" srcOrd="0" destOrd="0" presId="urn:microsoft.com/office/officeart/2016/7/layout/BasicLinearProcessNumbered"/>
    <dgm:cxn modelId="{2CF2ED91-C8A6-49C6-82F9-E8CA14B88B1B}" type="presParOf" srcId="{AC108CBD-383A-452E-AA21-81AB84431E5D}" destId="{BE37F46A-0B26-487E-9317-54DFA1EB0EB1}" srcOrd="1" destOrd="0" presId="urn:microsoft.com/office/officeart/2016/7/layout/BasicLinearProcessNumbered"/>
    <dgm:cxn modelId="{BECE7647-64D1-46DF-9C02-8FE838B03EA6}" type="presParOf" srcId="{AC108CBD-383A-452E-AA21-81AB84431E5D}" destId="{3015A176-1DE4-4539-AE73-8B9B50E3E437}" srcOrd="2" destOrd="0" presId="urn:microsoft.com/office/officeart/2016/7/layout/BasicLinearProcessNumbered"/>
    <dgm:cxn modelId="{A26720A4-C6A6-473A-B6A0-342A1FB419F9}" type="presParOf" srcId="{AC108CBD-383A-452E-AA21-81AB84431E5D}" destId="{CE4750AB-2E5B-4028-AF13-24BC74F75F4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CAD3F-31B3-4099-97B5-97E535FD4F66}">
      <dsp:nvSpPr>
        <dsp:cNvPr id="0" name=""/>
        <dsp:cNvSpPr/>
      </dsp:nvSpPr>
      <dsp:spPr>
        <a:xfrm>
          <a:off x="2526" y="0"/>
          <a:ext cx="2004442" cy="24191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74" tIns="330200" rIns="15627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Connect to NBA API endpoints (requests + pandas)</a:t>
          </a:r>
        </a:p>
      </dsp:txBody>
      <dsp:txXfrm>
        <a:off x="2526" y="919278"/>
        <a:ext cx="2004442" cy="1451493"/>
      </dsp:txXfrm>
    </dsp:sp>
    <dsp:sp modelId="{C6EDC1EC-8A24-40A4-AC6A-DCC20122A3D3}">
      <dsp:nvSpPr>
        <dsp:cNvPr id="0" name=""/>
        <dsp:cNvSpPr/>
      </dsp:nvSpPr>
      <dsp:spPr>
        <a:xfrm>
          <a:off x="641874" y="241915"/>
          <a:ext cx="725746" cy="725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82" tIns="12700" rIns="5658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</a:t>
          </a:r>
        </a:p>
      </dsp:txBody>
      <dsp:txXfrm>
        <a:off x="748157" y="348198"/>
        <a:ext cx="513180" cy="513180"/>
      </dsp:txXfrm>
    </dsp:sp>
    <dsp:sp modelId="{BCE735EC-263B-4DA5-9537-9D50630B8F57}">
      <dsp:nvSpPr>
        <dsp:cNvPr id="0" name=""/>
        <dsp:cNvSpPr/>
      </dsp:nvSpPr>
      <dsp:spPr>
        <a:xfrm>
          <a:off x="2526" y="2419083"/>
          <a:ext cx="200444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7C62A67-DAA2-4C13-BC0D-33E4B778E87D}">
      <dsp:nvSpPr>
        <dsp:cNvPr id="0" name=""/>
        <dsp:cNvSpPr/>
      </dsp:nvSpPr>
      <dsp:spPr>
        <a:xfrm>
          <a:off x="2207413" y="0"/>
          <a:ext cx="2004442" cy="24191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74" tIns="330200" rIns="15627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Parse into DataFrames (standings, team stats, player stats)</a:t>
          </a:r>
        </a:p>
      </dsp:txBody>
      <dsp:txXfrm>
        <a:off x="2207413" y="919278"/>
        <a:ext cx="2004442" cy="1451493"/>
      </dsp:txXfrm>
    </dsp:sp>
    <dsp:sp modelId="{36B011CE-22EF-4642-A783-6EFF4EEED6CD}">
      <dsp:nvSpPr>
        <dsp:cNvPr id="0" name=""/>
        <dsp:cNvSpPr/>
      </dsp:nvSpPr>
      <dsp:spPr>
        <a:xfrm>
          <a:off x="2846760" y="241915"/>
          <a:ext cx="725746" cy="725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82" tIns="12700" rIns="5658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2</a:t>
          </a:r>
        </a:p>
      </dsp:txBody>
      <dsp:txXfrm>
        <a:off x="2953043" y="348198"/>
        <a:ext cx="513180" cy="513180"/>
      </dsp:txXfrm>
    </dsp:sp>
    <dsp:sp modelId="{5A645284-0F34-4ED4-A68C-909726DBE3D4}">
      <dsp:nvSpPr>
        <dsp:cNvPr id="0" name=""/>
        <dsp:cNvSpPr/>
      </dsp:nvSpPr>
      <dsp:spPr>
        <a:xfrm>
          <a:off x="2207413" y="2419083"/>
          <a:ext cx="200444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B83F41-7640-4774-9E12-0204BFD847E3}">
      <dsp:nvSpPr>
        <dsp:cNvPr id="0" name=""/>
        <dsp:cNvSpPr/>
      </dsp:nvSpPr>
      <dsp:spPr>
        <a:xfrm>
          <a:off x="4412299" y="0"/>
          <a:ext cx="2004442" cy="24191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74" tIns="330200" rIns="15627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Merge DataFrames on common keys (team_id, season)</a:t>
          </a:r>
        </a:p>
      </dsp:txBody>
      <dsp:txXfrm>
        <a:off x="4412299" y="919278"/>
        <a:ext cx="2004442" cy="1451493"/>
      </dsp:txXfrm>
    </dsp:sp>
    <dsp:sp modelId="{916F372B-72AB-4965-8E43-9BB1C91B0E97}">
      <dsp:nvSpPr>
        <dsp:cNvPr id="0" name=""/>
        <dsp:cNvSpPr/>
      </dsp:nvSpPr>
      <dsp:spPr>
        <a:xfrm>
          <a:off x="5051647" y="241915"/>
          <a:ext cx="725746" cy="725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82" tIns="12700" rIns="5658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3</a:t>
          </a:r>
        </a:p>
      </dsp:txBody>
      <dsp:txXfrm>
        <a:off x="5157930" y="348198"/>
        <a:ext cx="513180" cy="513180"/>
      </dsp:txXfrm>
    </dsp:sp>
    <dsp:sp modelId="{D10FDC16-751D-4B06-8ED5-EFAA023CBA6B}">
      <dsp:nvSpPr>
        <dsp:cNvPr id="0" name=""/>
        <dsp:cNvSpPr/>
      </dsp:nvSpPr>
      <dsp:spPr>
        <a:xfrm>
          <a:off x="4412299" y="2419083"/>
          <a:ext cx="200444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A08F77-1717-4739-8C8F-03B026144120}">
      <dsp:nvSpPr>
        <dsp:cNvPr id="0" name=""/>
        <dsp:cNvSpPr/>
      </dsp:nvSpPr>
      <dsp:spPr>
        <a:xfrm>
          <a:off x="6617186" y="0"/>
          <a:ext cx="2004442" cy="241915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74" tIns="330200" rIns="15627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Clean and engineer new features (Home Win Lose, Road Win Lose,  Assist Ratio)</a:t>
          </a:r>
        </a:p>
      </dsp:txBody>
      <dsp:txXfrm>
        <a:off x="6617186" y="919278"/>
        <a:ext cx="2004442" cy="1451493"/>
      </dsp:txXfrm>
    </dsp:sp>
    <dsp:sp modelId="{BE37F46A-0B26-487E-9317-54DFA1EB0EB1}">
      <dsp:nvSpPr>
        <dsp:cNvPr id="0" name=""/>
        <dsp:cNvSpPr/>
      </dsp:nvSpPr>
      <dsp:spPr>
        <a:xfrm>
          <a:off x="7256534" y="241915"/>
          <a:ext cx="725746" cy="725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582" tIns="12700" rIns="5658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4</a:t>
          </a:r>
        </a:p>
      </dsp:txBody>
      <dsp:txXfrm>
        <a:off x="7362817" y="348198"/>
        <a:ext cx="513180" cy="513180"/>
      </dsp:txXfrm>
    </dsp:sp>
    <dsp:sp modelId="{3015A176-1DE4-4539-AE73-8B9B50E3E437}">
      <dsp:nvSpPr>
        <dsp:cNvPr id="0" name=""/>
        <dsp:cNvSpPr/>
      </dsp:nvSpPr>
      <dsp:spPr>
        <a:xfrm>
          <a:off x="6617186" y="2419083"/>
          <a:ext cx="200444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6443" y="1122363"/>
            <a:ext cx="5691116" cy="2621154"/>
          </a:xfrm>
        </p:spPr>
        <p:txBody>
          <a:bodyPr anchor="b">
            <a:normAutofit/>
          </a:bodyPr>
          <a:lstStyle>
            <a:lvl1pPr algn="ctr">
              <a:defRPr sz="53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443" y="3843709"/>
            <a:ext cx="5691116" cy="1414091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609585" indent="0" algn="ctr">
              <a:buNone/>
              <a:defRPr sz="240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548640"/>
            <a:ext cx="78867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9486" y="1680899"/>
            <a:ext cx="78867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5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26166" y="578497"/>
            <a:ext cx="1535278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578498"/>
            <a:ext cx="6597516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0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6" y="553617"/>
            <a:ext cx="6204855" cy="4008859"/>
          </a:xfrm>
        </p:spPr>
        <p:txBody>
          <a:bodyPr anchor="t">
            <a:normAutofit/>
          </a:bodyPr>
          <a:lstStyle>
            <a:lvl1pPr>
              <a:defRPr sz="7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535" y="4589464"/>
            <a:ext cx="6204855" cy="1384617"/>
          </a:xfrm>
        </p:spPr>
        <p:txBody>
          <a:bodyPr anchor="b">
            <a:normAutofit/>
          </a:bodyPr>
          <a:lstStyle>
            <a:lvl1pPr marL="0" indent="0">
              <a:buNone/>
              <a:defRPr sz="2667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8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548640"/>
            <a:ext cx="8055864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486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0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7396"/>
            <a:ext cx="8059341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685735"/>
            <a:ext cx="386834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667" b="1" cap="all" baseline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2386895"/>
            <a:ext cx="3868340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5735"/>
            <a:ext cx="3887391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667" b="1" cap="all" baseline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386895"/>
            <a:ext cx="3887392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4/28/25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9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6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4/28/25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1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553617"/>
            <a:ext cx="2696726" cy="1757505"/>
          </a:xfrm>
        </p:spPr>
        <p:txBody>
          <a:bodyPr anchor="t">
            <a:normAutofit/>
          </a:bodyPr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031" y="553616"/>
            <a:ext cx="4709806" cy="5486400"/>
          </a:xfrm>
        </p:spPr>
        <p:txBody>
          <a:bodyPr>
            <a:normAutofit/>
          </a:bodyPr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870" y="2311122"/>
            <a:ext cx="2696726" cy="372889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0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557785"/>
            <a:ext cx="2696726" cy="2212313"/>
          </a:xfrm>
        </p:spPr>
        <p:txBody>
          <a:bodyPr anchor="t">
            <a:normAutofit/>
          </a:bodyPr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797490" y="657103"/>
            <a:ext cx="4862765" cy="555590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2826137"/>
            <a:ext cx="2689190" cy="3434638"/>
          </a:xfrm>
        </p:spPr>
        <p:txBody>
          <a:bodyPr anchor="b"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8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548640"/>
            <a:ext cx="7990184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486" y="1715532"/>
            <a:ext cx="7990184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870" y="6453003"/>
            <a:ext cx="2620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7391" y="6453003"/>
            <a:ext cx="2104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122" y="6453003"/>
            <a:ext cx="321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7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 userDrawn="1">
          <p15:clr>
            <a:srgbClr val="F26B43"/>
          </p15:clr>
        </p15:guide>
        <p15:guide id="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qhx2bpc6ewm23wnzjweqzb.streamlit.app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links/h2vLDvIBIY?ctid=5cdc5b43-d7be-4caa-8173-729e3b0a62d9&amp;pbi_source=linkShar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0502-69F6-C4B9-8339-E9A72A22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6" y="553617"/>
            <a:ext cx="7398757" cy="4008859"/>
          </a:xfrm>
        </p:spPr>
        <p:txBody>
          <a:bodyPr anchor="t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 PREDICT NBA CHAMPIONSHIP</a:t>
            </a:r>
            <a:br>
              <a:rPr lang="en-US" sz="5600" b="0"/>
            </a:br>
            <a:endParaRPr lang="en-US" sz="5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5C8F8-1392-0112-61EE-1C9C5F556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443" y="1970282"/>
            <a:ext cx="6834198" cy="355955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100" b="1">
                <a:ea typeface="+mn-lt"/>
                <a:cs typeface="+mn-lt"/>
              </a:rPr>
              <a:t>📝 ASDS 5302 – Final Project</a:t>
            </a:r>
            <a:endParaRPr lang="en-US" b="1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2100" b="1"/>
              <a:t>The Classification Pack </a:t>
            </a:r>
          </a:p>
          <a:p>
            <a:pPr>
              <a:lnSpc>
                <a:spcPct val="110000"/>
              </a:lnSpc>
            </a:pPr>
            <a:r>
              <a:rPr lang="en-US" sz="2100">
                <a:ea typeface="+mn-lt"/>
                <a:cs typeface="+mn-lt"/>
              </a:rPr>
              <a:t>👥 Members: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  <a:buChar char="•"/>
            </a:pPr>
            <a:r>
              <a:rPr lang="en-US" sz="1600"/>
              <a:t>Phuong Trinh </a:t>
            </a:r>
          </a:p>
          <a:p>
            <a:pPr marL="285750" indent="-285750">
              <a:lnSpc>
                <a:spcPct val="110000"/>
              </a:lnSpc>
              <a:buChar char="•"/>
            </a:pPr>
            <a:r>
              <a:rPr lang="en-US" sz="1600">
                <a:ea typeface="+mn-lt"/>
                <a:cs typeface="+mn-lt"/>
              </a:rPr>
              <a:t>Swathi Gutta</a:t>
            </a:r>
          </a:p>
          <a:p>
            <a:pPr marL="285750" indent="-285750">
              <a:lnSpc>
                <a:spcPct val="110000"/>
              </a:lnSpc>
              <a:buChar char="•"/>
            </a:pPr>
            <a:r>
              <a:rPr lang="en-US" sz="1600" err="1">
                <a:ea typeface="+mn-lt"/>
                <a:cs typeface="+mn-lt"/>
              </a:rPr>
              <a:t>Prithwiraj</a:t>
            </a:r>
            <a:r>
              <a:rPr lang="en-US" sz="1600">
                <a:ea typeface="+mn-lt"/>
                <a:cs typeface="+mn-lt"/>
              </a:rPr>
              <a:t> Chatterjee</a:t>
            </a:r>
            <a:endParaRPr lang="en-US" sz="1600"/>
          </a:p>
          <a:p>
            <a:pPr marL="285750" indent="-285750">
              <a:buChar char="•"/>
            </a:pPr>
            <a:r>
              <a:rPr lang="en-US" sz="1600">
                <a:ea typeface="+mn-lt"/>
                <a:cs typeface="+mn-lt"/>
              </a:rPr>
              <a:t>Pradhyumna Danduboina</a:t>
            </a:r>
            <a:endParaRPr lang="en-US" sz="160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307A30A-797E-BECB-69A6-72380749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453003"/>
            <a:ext cx="26207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9BBB880-FA78-4255-9C32-FC4308646EBF}" type="datetime1">
              <a:rPr lang="en-US"/>
              <a:pPr>
                <a:spcAft>
                  <a:spcPts val="600"/>
                </a:spcAft>
              </a:pPr>
              <a:t>4/28/25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122AF47-DD95-B369-72BE-DE7BD1BF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453003"/>
            <a:ext cx="210405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7B56060-E257-EE30-2B35-E88C0F7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453003"/>
            <a:ext cx="3219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4" name="Picture 3" descr="Spinning Basketball GIFs - Find &amp; Share on GIPHY">
            <a:extLst>
              <a:ext uri="{FF2B5EF4-FFF2-40B4-BE49-F238E27FC236}">
                <a16:creationId xmlns:a16="http://schemas.microsoft.com/office/drawing/2014/main" id="{47CEBC4E-6882-550B-0A36-7E2A53AC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978" y="3244669"/>
            <a:ext cx="2617640" cy="2645405"/>
          </a:xfrm>
          <a:prstGeom prst="rect">
            <a:avLst/>
          </a:prstGeom>
        </p:spPr>
      </p:pic>
      <p:pic>
        <p:nvPicPr>
          <p:cNvPr id="5" name="Picture 4" descr="Nba Championship Rings GIFs - Find &amp; Share on GIPHY">
            <a:extLst>
              <a:ext uri="{FF2B5EF4-FFF2-40B4-BE49-F238E27FC236}">
                <a16:creationId xmlns:a16="http://schemas.microsoft.com/office/drawing/2014/main" id="{FC670CEC-8FB8-C63A-0107-34218347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18" y="643997"/>
            <a:ext cx="2488068" cy="24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23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/>
              <a:t>Feature Engineering</a:t>
            </a:r>
          </a:p>
        </p:txBody>
      </p:sp>
      <p:sp>
        <p:nvSpPr>
          <p:cNvPr id="153" name="Content Placeholder 152">
            <a:extLst>
              <a:ext uri="{FF2B5EF4-FFF2-40B4-BE49-F238E27FC236}">
                <a16:creationId xmlns:a16="http://schemas.microsoft.com/office/drawing/2014/main" id="{67306C32-16BE-AF82-14FB-4F0E56822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50" y="1308308"/>
            <a:ext cx="8304856" cy="4603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🧠 Assist Ratio: </a:t>
            </a:r>
          </a:p>
          <a:p>
            <a:r>
              <a:rPr lang="en-US" b="1">
                <a:ea typeface="+mn-lt"/>
                <a:cs typeface="+mn-lt"/>
              </a:rPr>
              <a:t>Measures a player's or team's ability to generate assists without turning the ball over.</a:t>
            </a:r>
            <a:endParaRPr lang="en-US" b="1"/>
          </a:p>
          <a:p>
            <a:pPr lvl="1"/>
            <a:r>
              <a:rPr lang="en-US">
                <a:ea typeface="+mn-lt"/>
                <a:cs typeface="+mn-lt"/>
              </a:rPr>
              <a:t>Indicates efficiency and smart decision-making.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High Assist Ratio = strong ball movement and fewer mistakes.</a:t>
            </a:r>
          </a:p>
          <a:p>
            <a:r>
              <a:rPr lang="en-US" b="1"/>
              <a:t>⚡ Win Streak:</a:t>
            </a:r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 A simple indicator of overall momentum or performance trends.</a:t>
            </a:r>
            <a:endParaRPr lang="en-US" b="1"/>
          </a:p>
          <a:p>
            <a:pPr lvl="1"/>
            <a:r>
              <a:rPr lang="en-US">
                <a:ea typeface="+mn-lt"/>
                <a:cs typeface="+mn-lt"/>
              </a:rPr>
              <a:t>Teams with more recent wins (positive win streaks) usually have momentum heading into the playoffs.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Powerful trend beyond win percentage.</a:t>
            </a:r>
            <a:endParaRPr lang="en-US"/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0D5AC7B-E843-48A5-74CA-FF393FD6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2AA963-5AE3-4C71-A678-75998EACB929}" type="datetime1">
              <a:rPr lang="en-US"/>
              <a:pPr>
                <a:spcAft>
                  <a:spcPts val="600"/>
                </a:spcAft>
              </a:pPr>
              <a:t>4/28/25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43FCA65-40BF-AEC4-6483-72125D5C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pic>
        <p:nvPicPr>
          <p:cNvPr id="155" name="Picture 154" descr="Days Engineering [GIF] by Keenan Cummings on Dribbble">
            <a:extLst>
              <a:ext uri="{FF2B5EF4-FFF2-40B4-BE49-F238E27FC236}">
                <a16:creationId xmlns:a16="http://schemas.microsoft.com/office/drawing/2014/main" id="{08DC9C8C-C020-FE0E-AEB2-4CD342E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5" y="345677"/>
            <a:ext cx="2049071" cy="15298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B137-E869-A8A1-12A3-390CDD00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98" y="376954"/>
            <a:ext cx="5874597" cy="1330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+mj-lt"/>
                <a:cs typeface="+mj-lt"/>
              </a:rPr>
              <a:t>Team Clustering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2F434-26C4-5B66-EE96-FBB5304C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98" y="1040987"/>
            <a:ext cx="7445348" cy="544607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800">
                <a:ea typeface="+mn-lt"/>
                <a:cs typeface="+mn-lt"/>
              </a:rPr>
              <a:t>Group NBA teams into similar performance categories using </a:t>
            </a:r>
            <a:r>
              <a:rPr lang="en-US" sz="1800" b="1">
                <a:ea typeface="+mn-lt"/>
                <a:cs typeface="+mn-lt"/>
              </a:rPr>
              <a:t>K-Means Clustering</a:t>
            </a:r>
            <a:r>
              <a:rPr lang="en-US" sz="1800">
                <a:ea typeface="+mn-lt"/>
                <a:cs typeface="+mn-lt"/>
              </a:rPr>
              <a:t>.</a:t>
            </a:r>
            <a:endParaRPr lang="en-US" sz="1800" b="1">
              <a:ea typeface="Calibri"/>
              <a:cs typeface="Calibri"/>
            </a:endParaRPr>
          </a:p>
          <a:p>
            <a:pPr>
              <a:lnSpc>
                <a:spcPct val="170000"/>
              </a:lnSpc>
            </a:pPr>
            <a:r>
              <a:rPr lang="en-US" sz="1800" b="1">
                <a:ea typeface="+mn-lt"/>
                <a:cs typeface="+mn-lt"/>
              </a:rPr>
              <a:t>Method:</a:t>
            </a:r>
            <a:endParaRPr lang="en-US" sz="1800">
              <a:ea typeface="Calibri"/>
              <a:cs typeface="Calibri"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en-US" b="1">
                <a:ea typeface="+mn-lt"/>
                <a:cs typeface="+mn-lt"/>
              </a:rPr>
              <a:t>Features Used: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70000"/>
              </a:lnSpc>
            </a:pPr>
            <a:r>
              <a:rPr lang="en-US">
                <a:ea typeface="+mn-lt"/>
                <a:cs typeface="+mn-lt"/>
              </a:rPr>
              <a:t>Points (PTS)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70000"/>
              </a:lnSpc>
            </a:pPr>
            <a:r>
              <a:rPr lang="en-US">
                <a:ea typeface="+mn-lt"/>
                <a:cs typeface="+mn-lt"/>
              </a:rPr>
              <a:t>Win Percentage (W_PCT)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70000"/>
              </a:lnSpc>
            </a:pPr>
            <a:r>
              <a:rPr lang="en-US">
                <a:ea typeface="+mn-lt"/>
                <a:cs typeface="+mn-lt"/>
              </a:rPr>
              <a:t>Assists Ratio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70000"/>
              </a:lnSpc>
            </a:pPr>
            <a:r>
              <a:rPr lang="en-US">
                <a:ea typeface="+mn-lt"/>
                <a:cs typeface="+mn-lt"/>
              </a:rPr>
              <a:t>Turnovers (TOV)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70000"/>
              </a:lnSpc>
            </a:pPr>
            <a:r>
              <a:rPr lang="en-US">
                <a:ea typeface="+mn-lt"/>
                <a:cs typeface="+mn-lt"/>
              </a:rPr>
              <a:t>Steals (STL), Blocks (BLK)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70000"/>
              </a:lnSpc>
            </a:pPr>
            <a:r>
              <a:rPr lang="en-US">
                <a:ea typeface="+mn-lt"/>
                <a:cs typeface="+mn-lt"/>
              </a:rPr>
              <a:t>Plus/Minus (PLUS_MINUS)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70000"/>
              </a:lnSpc>
            </a:pPr>
            <a:r>
              <a:rPr lang="en-US">
                <a:ea typeface="+mn-lt"/>
                <a:cs typeface="+mn-lt"/>
              </a:rPr>
              <a:t>Win Streak (</a:t>
            </a:r>
            <a:r>
              <a:rPr lang="en-US" err="1">
                <a:ea typeface="+mn-lt"/>
                <a:cs typeface="+mn-lt"/>
              </a:rPr>
              <a:t>WinStreak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1800" b="1">
                <a:ea typeface="+mn-lt"/>
                <a:cs typeface="+mn-lt"/>
              </a:rPr>
              <a:t>  Scaling:</a:t>
            </a:r>
            <a:endParaRPr lang="en-US" sz="1800">
              <a:ea typeface="Calibri"/>
              <a:cs typeface="Calibri"/>
            </a:endParaRPr>
          </a:p>
          <a:p>
            <a:pPr lvl="1">
              <a:lnSpc>
                <a:spcPct val="170000"/>
              </a:lnSpc>
            </a:pPr>
            <a:r>
              <a:rPr lang="en-US">
                <a:ea typeface="+mn-lt"/>
                <a:cs typeface="+mn-lt"/>
              </a:rPr>
              <a:t>Features were standardized using </a:t>
            </a:r>
            <a:r>
              <a:rPr lang="en-US" b="1" err="1">
                <a:ea typeface="+mn-lt"/>
                <a:cs typeface="+mn-lt"/>
              </a:rPr>
              <a:t>StandardScaler</a:t>
            </a:r>
            <a:r>
              <a:rPr lang="en-US">
                <a:ea typeface="+mn-lt"/>
                <a:cs typeface="+mn-lt"/>
              </a:rPr>
              <a:t> to ensure fair clustering.</a:t>
            </a:r>
          </a:p>
          <a:p>
            <a:pPr marL="228600" lvl="1" indent="0">
              <a:lnSpc>
                <a:spcPct val="170000"/>
              </a:lnSpc>
              <a:buNone/>
            </a:pPr>
            <a:r>
              <a:rPr lang="en-US" b="1">
                <a:ea typeface="+mn-lt"/>
                <a:cs typeface="+mn-lt"/>
              </a:rPr>
              <a:t> K-Means 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lnSpc>
                <a:spcPct val="170000"/>
              </a:lnSpc>
            </a:pPr>
            <a:r>
              <a:rPr lang="en-US">
                <a:ea typeface="+mn-lt"/>
                <a:cs typeface="+mn-lt"/>
              </a:rPr>
              <a:t>Use elbow method to choose k = 4</a:t>
            </a:r>
            <a:endParaRPr lang="en-US"/>
          </a:p>
          <a:p>
            <a:pPr marL="457200" lvl="1">
              <a:lnSpc>
                <a:spcPct val="90000"/>
              </a:lnSpc>
            </a:pPr>
            <a:endParaRPr lang="en-US">
              <a:ea typeface="Calibri"/>
              <a:cs typeface="Calibri"/>
            </a:endParaRPr>
          </a:p>
          <a:p>
            <a:pPr lvl="1" indent="0">
              <a:lnSpc>
                <a:spcPct val="90000"/>
              </a:lnSpc>
              <a:buNone/>
            </a:pPr>
            <a:endParaRPr lang="en-US" sz="1500">
              <a:ea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500"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BCFE19-654F-ADD3-49B6-66F2FE204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093790"/>
              </p:ext>
            </p:extLst>
          </p:nvPr>
        </p:nvGraphicFramePr>
        <p:xfrm>
          <a:off x="11672761" y="3570610"/>
          <a:ext cx="1321616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0808">
                  <a:extLst>
                    <a:ext uri="{9D8B030D-6E8A-4147-A177-3AD203B41FA5}">
                      <a16:colId xmlns:a16="http://schemas.microsoft.com/office/drawing/2014/main" val="2401100007"/>
                    </a:ext>
                  </a:extLst>
                </a:gridCol>
                <a:gridCol w="660808">
                  <a:extLst>
                    <a:ext uri="{9D8B030D-6E8A-4147-A177-3AD203B41FA5}">
                      <a16:colId xmlns:a16="http://schemas.microsoft.com/office/drawing/2014/main" val="19529164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920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996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05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849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9481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29CC89-AEF2-A200-8749-952D66D5B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576850"/>
              </p:ext>
            </p:extLst>
          </p:nvPr>
        </p:nvGraphicFramePr>
        <p:xfrm>
          <a:off x="4694318" y="2014639"/>
          <a:ext cx="3148628" cy="253409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63261">
                  <a:extLst>
                    <a:ext uri="{9D8B030D-6E8A-4147-A177-3AD203B41FA5}">
                      <a16:colId xmlns:a16="http://schemas.microsoft.com/office/drawing/2014/main" val="2653981392"/>
                    </a:ext>
                  </a:extLst>
                </a:gridCol>
                <a:gridCol w="1485367">
                  <a:extLst>
                    <a:ext uri="{9D8B030D-6E8A-4147-A177-3AD203B41FA5}">
                      <a16:colId xmlns:a16="http://schemas.microsoft.com/office/drawing/2014/main" val="2482781378"/>
                    </a:ext>
                  </a:extLst>
                </a:gridCol>
              </a:tblGrid>
              <a:tr h="596787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</a:rPr>
                        <a:t>Playoff Group</a:t>
                      </a:r>
                      <a:endParaRPr lang="en-US" sz="1400">
                        <a:effectLst/>
                      </a:endParaRP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Seed Range</a:t>
                      </a:r>
                      <a:endParaRPr lang="en-US" sz="1400" dirty="0">
                        <a:effectLst/>
                      </a:endParaRP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509107"/>
                  </a:ext>
                </a:extLst>
              </a:tr>
              <a:tr h="411222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🟢 </a:t>
                      </a:r>
                      <a:r>
                        <a:rPr lang="en-US" sz="1400" b="1">
                          <a:effectLst/>
                        </a:rPr>
                        <a:t>Elite</a:t>
                      </a:r>
                      <a:endParaRPr lang="en-US" sz="1400">
                        <a:effectLst/>
                      </a:endParaRP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1–4</a:t>
                      </a: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206318"/>
                  </a:ext>
                </a:extLst>
              </a:tr>
              <a:tr h="411222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🟠 </a:t>
                      </a:r>
                      <a:r>
                        <a:rPr lang="en-US" sz="1400" b="1">
                          <a:effectLst/>
                        </a:rPr>
                        <a:t>Playoff</a:t>
                      </a:r>
                      <a:endParaRPr lang="en-US" sz="1400">
                        <a:effectLst/>
                      </a:endParaRP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5–8</a:t>
                      </a: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607049"/>
                  </a:ext>
                </a:extLst>
              </a:tr>
              <a:tr h="70364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🟣 </a:t>
                      </a:r>
                      <a:r>
                        <a:rPr lang="en-US" sz="1400" b="1">
                          <a:effectLst/>
                        </a:rPr>
                        <a:t>Borderline</a:t>
                      </a:r>
                      <a:endParaRPr lang="en-US" sz="1400">
                        <a:effectLst/>
                      </a:endParaRP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9–12</a:t>
                      </a: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318986"/>
                  </a:ext>
                </a:extLst>
              </a:tr>
              <a:tr h="411222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🔵 </a:t>
                      </a:r>
                      <a:r>
                        <a:rPr lang="en-US" sz="1400" b="1">
                          <a:effectLst/>
                        </a:rPr>
                        <a:t>Low</a:t>
                      </a:r>
                      <a:endParaRPr lang="en-US" sz="1400">
                        <a:effectLst/>
                      </a:endParaRP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13–15</a:t>
                      </a:r>
                    </a:p>
                  </a:txBody>
                  <a:tcPr marL="133751" marR="133751" marT="66876" marB="66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753593"/>
                  </a:ext>
                </a:extLst>
              </a:tr>
            </a:tbl>
          </a:graphicData>
        </a:graphic>
      </p:graphicFrame>
      <p:pic>
        <p:nvPicPr>
          <p:cNvPr id="4" name="Picture 3" descr="Nba Playoffs Dance Sticker - Find &amp; Share on GIPHY">
            <a:extLst>
              <a:ext uri="{FF2B5EF4-FFF2-40B4-BE49-F238E27FC236}">
                <a16:creationId xmlns:a16="http://schemas.microsoft.com/office/drawing/2014/main" id="{A856F6FA-7C43-6575-EA9D-38354165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595" y="4808690"/>
            <a:ext cx="2328484" cy="22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2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5D91D-6AF6-C4DF-E54F-462A2B49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00" y="312343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B28CFD-D1A3-7DBF-BBD4-D911261C4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42" y="1367867"/>
            <a:ext cx="8487111" cy="4439417"/>
          </a:xfrm>
          <a:prstGeom prst="rect">
            <a:avLst/>
          </a:prstGeom>
        </p:spPr>
      </p:pic>
      <p:pic>
        <p:nvPicPr>
          <p:cNvPr id="6" name="Picture 5" descr="Nba Playoffs Dance Sticker - Find &amp; Share on GIPHY">
            <a:extLst>
              <a:ext uri="{FF2B5EF4-FFF2-40B4-BE49-F238E27FC236}">
                <a16:creationId xmlns:a16="http://schemas.microsoft.com/office/drawing/2014/main" id="{7C08EBFF-F541-C786-EE87-7F4DCDFA9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39" y="4444552"/>
            <a:ext cx="2227333" cy="21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3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00A6-8A34-E701-7657-0AB4D4A8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06" y="529751"/>
            <a:ext cx="7674102" cy="1014984"/>
          </a:xfrm>
        </p:spPr>
        <p:txBody>
          <a:bodyPr>
            <a:normAutofit/>
          </a:bodyPr>
          <a:lstStyle/>
          <a:p>
            <a:r>
              <a:rPr lang="en-US" sz="3500">
                <a:ea typeface="Calibri"/>
                <a:cs typeface="Calibri"/>
              </a:rPr>
              <a:t>Machine Learning Models  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60DF0E39-D11F-D18A-79DF-A80DEDEF2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04" y="1323626"/>
            <a:ext cx="8667891" cy="46848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/>
              <a:t> </a:t>
            </a:r>
            <a:r>
              <a:rPr lang="en-US" sz="1800" b="1"/>
              <a:t>🏀 Training and Testing Setup</a:t>
            </a:r>
            <a:endParaRPr lang="en-US" sz="1800"/>
          </a:p>
          <a:p>
            <a:r>
              <a:rPr lang="en-US" sz="1400" b="1">
                <a:ea typeface="+mn-lt"/>
                <a:cs typeface="+mn-lt"/>
              </a:rPr>
              <a:t>Test Size:</a:t>
            </a:r>
            <a:r>
              <a:rPr lang="en-US" sz="1400">
                <a:ea typeface="+mn-lt"/>
                <a:cs typeface="+mn-lt"/>
              </a:rPr>
              <a:t> 40% (Train 60% / Test 40%)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Stratify:</a:t>
            </a:r>
            <a:r>
              <a:rPr lang="en-US" sz="1400">
                <a:ea typeface="+mn-lt"/>
                <a:cs typeface="+mn-lt"/>
              </a:rPr>
              <a:t> Based on Playoff Class to keep class distribution balanced.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Features:</a:t>
            </a:r>
            <a:endParaRPr lang="en-US" sz="1400"/>
          </a:p>
          <a:p>
            <a:pPr lvl="1"/>
            <a:r>
              <a:rPr lang="en-US" sz="1200">
                <a:ea typeface="+mn-lt"/>
                <a:cs typeface="+mn-lt"/>
              </a:rPr>
              <a:t>Points, Assists, Rebounds, Steals, Blocks, Turnovers, Win %, FG %, etc.</a:t>
            </a:r>
            <a:endParaRPr lang="en-US" sz="1200"/>
          </a:p>
          <a:p>
            <a:r>
              <a:rPr lang="en-US" sz="1400" b="1">
                <a:ea typeface="+mn-lt"/>
                <a:cs typeface="+mn-lt"/>
              </a:rPr>
              <a:t>Target Variable:</a:t>
            </a:r>
            <a:endParaRPr lang="en-US" sz="1400"/>
          </a:p>
          <a:p>
            <a:pPr lvl="1"/>
            <a:r>
              <a:rPr lang="en-US" sz="1200">
                <a:ea typeface="+mn-lt"/>
                <a:cs typeface="+mn-lt"/>
              </a:rPr>
              <a:t>Playoff Class (Elite, Playoff, Borderline, Low)</a:t>
            </a:r>
            <a:endParaRPr lang="en-US" sz="1200"/>
          </a:p>
          <a:p>
            <a:pPr marL="228600" lvl="1" indent="0">
              <a:buNone/>
            </a:pPr>
            <a:r>
              <a:rPr lang="en-US" b="1"/>
              <a:t>🚀 Models Used</a:t>
            </a:r>
            <a:endParaRPr lang="en-US"/>
          </a:p>
          <a:p>
            <a:r>
              <a:rPr lang="en-US" sz="1400" b="1">
                <a:ea typeface="+mn-lt"/>
                <a:cs typeface="+mn-lt"/>
              </a:rPr>
              <a:t>🔹 Logistic Regression:</a:t>
            </a:r>
            <a:endParaRPr lang="en-US" sz="1400"/>
          </a:p>
          <a:p>
            <a:pPr lvl="1"/>
            <a:r>
              <a:rPr lang="en-US" sz="1200">
                <a:ea typeface="+mn-lt"/>
                <a:cs typeface="+mn-lt"/>
              </a:rPr>
              <a:t>A simple linear baseline classifier.</a:t>
            </a:r>
          </a:p>
          <a:p>
            <a:r>
              <a:rPr lang="en-US" sz="1400" b="1">
                <a:ea typeface="+mn-lt"/>
                <a:cs typeface="+mn-lt"/>
              </a:rPr>
              <a:t>🌲 Random Forest Classifier:</a:t>
            </a:r>
            <a:endParaRPr lang="en-US" sz="1400"/>
          </a:p>
          <a:p>
            <a:pPr lvl="1"/>
            <a:r>
              <a:rPr lang="en-US" sz="1200">
                <a:ea typeface="+mn-lt"/>
                <a:cs typeface="+mn-lt"/>
              </a:rPr>
              <a:t>Handles non-linear patterns and interactions.</a:t>
            </a:r>
          </a:p>
          <a:p>
            <a:r>
              <a:rPr lang="en-US" sz="1400" b="1">
                <a:ea typeface="+mn-lt"/>
                <a:cs typeface="+mn-lt"/>
              </a:rPr>
              <a:t>🚀 </a:t>
            </a:r>
            <a:r>
              <a:rPr lang="en-US" sz="1400" b="1" err="1">
                <a:ea typeface="+mn-lt"/>
                <a:cs typeface="+mn-lt"/>
              </a:rPr>
              <a:t>XGBoost</a:t>
            </a:r>
            <a:r>
              <a:rPr lang="en-US" sz="1400" b="1">
                <a:ea typeface="+mn-lt"/>
                <a:cs typeface="+mn-lt"/>
              </a:rPr>
              <a:t> Classifier:</a:t>
            </a:r>
            <a:endParaRPr lang="en-US" sz="1400"/>
          </a:p>
          <a:p>
            <a:pPr lvl="1"/>
            <a:r>
              <a:rPr lang="en-US" sz="1200">
                <a:ea typeface="+mn-lt"/>
                <a:cs typeface="+mn-lt"/>
              </a:rPr>
              <a:t>Powerful boosting model, best for complex patterns and higher accuracy.</a:t>
            </a:r>
            <a:endParaRPr lang="en-US" sz="1200"/>
          </a:p>
          <a:p>
            <a:endParaRPr lang="en-US" sz="1400"/>
          </a:p>
        </p:txBody>
      </p:sp>
      <p:pic>
        <p:nvPicPr>
          <p:cNvPr id="57" name="Picture 56" descr="Nba Playoffs Dance Sticker - Find &amp; Share on GIPHY">
            <a:extLst>
              <a:ext uri="{FF2B5EF4-FFF2-40B4-BE49-F238E27FC236}">
                <a16:creationId xmlns:a16="http://schemas.microsoft.com/office/drawing/2014/main" id="{BAB19D39-2FF7-B129-91A3-DAAA5E94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07" y="3428813"/>
            <a:ext cx="2188221" cy="21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45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257" y="437806"/>
            <a:ext cx="6351407" cy="12696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kern="1200">
                <a:latin typeface="+mj-lt"/>
                <a:ea typeface="+mj-ea"/>
                <a:cs typeface="+mj-cs"/>
              </a:rPr>
              <a:t>Performance Metrics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B4FC16C-1344-CB3C-093B-8262F5A1A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377005"/>
              </p:ext>
            </p:extLst>
          </p:nvPr>
        </p:nvGraphicFramePr>
        <p:xfrm>
          <a:off x="364142" y="2225310"/>
          <a:ext cx="8641402" cy="358523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066476">
                  <a:extLst>
                    <a:ext uri="{9D8B030D-6E8A-4147-A177-3AD203B41FA5}">
                      <a16:colId xmlns:a16="http://schemas.microsoft.com/office/drawing/2014/main" val="3191030254"/>
                    </a:ext>
                  </a:extLst>
                </a:gridCol>
                <a:gridCol w="1673501">
                  <a:extLst>
                    <a:ext uri="{9D8B030D-6E8A-4147-A177-3AD203B41FA5}">
                      <a16:colId xmlns:a16="http://schemas.microsoft.com/office/drawing/2014/main" val="734054635"/>
                    </a:ext>
                  </a:extLst>
                </a:gridCol>
                <a:gridCol w="1741217">
                  <a:extLst>
                    <a:ext uri="{9D8B030D-6E8A-4147-A177-3AD203B41FA5}">
                      <a16:colId xmlns:a16="http://schemas.microsoft.com/office/drawing/2014/main" val="3063868578"/>
                    </a:ext>
                  </a:extLst>
                </a:gridCol>
                <a:gridCol w="2160208">
                  <a:extLst>
                    <a:ext uri="{9D8B030D-6E8A-4147-A177-3AD203B41FA5}">
                      <a16:colId xmlns:a16="http://schemas.microsoft.com/office/drawing/2014/main" val="4018589578"/>
                    </a:ext>
                  </a:extLst>
                </a:gridCol>
              </a:tblGrid>
              <a:tr h="73839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Precision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F1 Score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077814"/>
                  </a:ext>
                </a:extLst>
              </a:tr>
              <a:tr h="106466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🔹 Logistic Regression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0.416667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0.458333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0.411111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856888"/>
                  </a:ext>
                </a:extLst>
              </a:tr>
              <a:tr h="106466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🌲 Random Forest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0.833333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0.900000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0.837500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362640"/>
                  </a:ext>
                </a:extLst>
              </a:tr>
              <a:tr h="71749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🚀 </a:t>
                      </a:r>
                      <a:r>
                        <a:rPr lang="en-US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XGBoost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0.750000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0.837500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0.726786</a:t>
                      </a:r>
                    </a:p>
                  </a:txBody>
                  <a:tcPr marL="275626" marR="206720" marT="137813" marB="1378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086253"/>
                  </a:ext>
                </a:extLst>
              </a:tr>
            </a:tbl>
          </a:graphicData>
        </a:graphic>
      </p:graphicFrame>
      <p:pic>
        <p:nvPicPr>
          <p:cNvPr id="3" name="Picture 2" descr="Basketball Gif - GIFcen">
            <a:extLst>
              <a:ext uri="{FF2B5EF4-FFF2-40B4-BE49-F238E27FC236}">
                <a16:creationId xmlns:a16="http://schemas.microsoft.com/office/drawing/2014/main" id="{7602CF77-9AD1-663F-9494-6A6D9042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68" y="442660"/>
            <a:ext cx="1569855" cy="13602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87" y="639872"/>
            <a:ext cx="818223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/>
              <a:t>Confusion Matrices </a:t>
            </a:r>
          </a:p>
        </p:txBody>
      </p:sp>
      <p:pic>
        <p:nvPicPr>
          <p:cNvPr id="6" name="Picture 5" descr="A diagram of a logistic regression&#10;&#10;AI-generated content may be incorrect.">
            <a:extLst>
              <a:ext uri="{FF2B5EF4-FFF2-40B4-BE49-F238E27FC236}">
                <a16:creationId xmlns:a16="http://schemas.microsoft.com/office/drawing/2014/main" id="{E00EEA62-DFDF-C9EF-EE0D-B6144E87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1861785"/>
            <a:ext cx="2818638" cy="2162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F0BB2B-A210-C589-8ACC-4D46F398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89" y="1883222"/>
            <a:ext cx="2818638" cy="2139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B2BBD2-1AA6-61E6-66A0-C6A4077D1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428" y="1883222"/>
            <a:ext cx="2818638" cy="2139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7CBE5A-057A-2B90-D5C1-BE8AD3A2A60C}"/>
              </a:ext>
            </a:extLst>
          </p:cNvPr>
          <p:cNvSpPr txBox="1"/>
          <p:nvPr/>
        </p:nvSpPr>
        <p:spPr>
          <a:xfrm>
            <a:off x="627133" y="4147168"/>
            <a:ext cx="206346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</a:rPr>
              <a:t>🔹  4/12 correct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BE8FC-2BBB-B3B6-C1C3-E4B4E51B7CC7}"/>
              </a:ext>
            </a:extLst>
          </p:cNvPr>
          <p:cNvSpPr txBox="1"/>
          <p:nvPr/>
        </p:nvSpPr>
        <p:spPr>
          <a:xfrm>
            <a:off x="3661646" y="4147168"/>
            <a:ext cx="20128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</a:rPr>
              <a:t>🌲 10/12 correct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5D0AE-DDDA-99A6-0634-909964915C38}"/>
              </a:ext>
            </a:extLst>
          </p:cNvPr>
          <p:cNvSpPr txBox="1"/>
          <p:nvPr/>
        </p:nvSpPr>
        <p:spPr>
          <a:xfrm>
            <a:off x="6736618" y="4147168"/>
            <a:ext cx="18510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</a:rPr>
              <a:t>🚀 9/12 correct</a:t>
            </a:r>
            <a:endParaRPr lang="en-US"/>
          </a:p>
        </p:txBody>
      </p:sp>
      <p:pic>
        <p:nvPicPr>
          <p:cNvPr id="11" name="Picture 10" descr="Dance Nba Stickers - Find &amp; Share on GIPHY">
            <a:extLst>
              <a:ext uri="{FF2B5EF4-FFF2-40B4-BE49-F238E27FC236}">
                <a16:creationId xmlns:a16="http://schemas.microsoft.com/office/drawing/2014/main" id="{B477D1D1-3A52-1EAB-F58A-EA25CD2C5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4792" y="480296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0" y="235505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kern="1200">
                <a:latin typeface="+mj-lt"/>
                <a:ea typeface="+mj-ea"/>
                <a:cs typeface="+mj-cs"/>
              </a:rPr>
              <a:t>ROC Curve</a:t>
            </a:r>
            <a:r>
              <a:rPr lang="en-US" sz="5700" kern="1200">
                <a:latin typeface="+mj-lt"/>
                <a:ea typeface="+mj-ea"/>
                <a:cs typeface="+mj-cs"/>
              </a:rPr>
              <a:t> </a:t>
            </a:r>
            <a:endParaRPr lang="en-US" sz="5700" kern="1200">
              <a:latin typeface="+mj-lt"/>
            </a:endParaRPr>
          </a:p>
        </p:txBody>
      </p:sp>
      <p:pic>
        <p:nvPicPr>
          <p:cNvPr id="3" name="Picture 2" descr="A graph of multi-class roc curve&#10;&#10;AI-generated content may be incorrect.">
            <a:extLst>
              <a:ext uri="{FF2B5EF4-FFF2-40B4-BE49-F238E27FC236}">
                <a16:creationId xmlns:a16="http://schemas.microsoft.com/office/drawing/2014/main" id="{A3AE7378-6517-5AD4-DDDA-E9BC8C83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31" y="1854614"/>
            <a:ext cx="6183573" cy="4314636"/>
          </a:xfrm>
          <a:prstGeom prst="rect">
            <a:avLst/>
          </a:prstGeom>
        </p:spPr>
      </p:pic>
      <p:pic>
        <p:nvPicPr>
          <p:cNvPr id="4" name="Picture 3" descr="Luka Doncic Frustrated GIFs - Find &amp; Share on GIPHY">
            <a:extLst>
              <a:ext uri="{FF2B5EF4-FFF2-40B4-BE49-F238E27FC236}">
                <a16:creationId xmlns:a16="http://schemas.microsoft.com/office/drawing/2014/main" id="{427EA390-7DB4-972E-039A-B679E91A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110" y="230960"/>
            <a:ext cx="1642009" cy="16318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867" y="255304"/>
            <a:ext cx="7990184" cy="1132258"/>
          </a:xfrm>
        </p:spPr>
        <p:txBody>
          <a:bodyPr anchor="t">
            <a:normAutofit/>
          </a:bodyPr>
          <a:lstStyle/>
          <a:p>
            <a:r>
              <a:t>Final Prediction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53801C-7C6D-BDEA-E329-4C9A6B1AD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66" y="982910"/>
            <a:ext cx="7990184" cy="3955142"/>
          </a:xfrm>
          <a:noFill/>
        </p:spPr>
      </p:pic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A2E08451-02E0-67C2-D067-A16BBA92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453003"/>
            <a:ext cx="262073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C146667-EC53-49D4-B05E-D253E4AE657F}" type="datetime1">
              <a:rPr lang="en-US"/>
              <a:pPr>
                <a:spcAft>
                  <a:spcPts val="600"/>
                </a:spcAft>
              </a:pPr>
              <a:t>4/28/25</a:t>
            </a:fld>
            <a:endParaRPr lang="en-US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CC7BF117-765B-0114-AD52-CEDAF0FC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453003"/>
            <a:ext cx="210405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2A15354A-D736-9AE0-BF17-C14A904F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453003"/>
            <a:ext cx="3219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6" name="Picture 5" descr="Los Angeles Clippers Fan Flag (GIF) - All Waving Flags">
            <a:extLst>
              <a:ext uri="{FF2B5EF4-FFF2-40B4-BE49-F238E27FC236}">
                <a16:creationId xmlns:a16="http://schemas.microsoft.com/office/drawing/2014/main" id="{58489B74-9286-4DA2-69FF-164BD45E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39" y="4927521"/>
            <a:ext cx="3087111" cy="1827991"/>
          </a:xfrm>
          <a:prstGeom prst="rect">
            <a:avLst/>
          </a:prstGeom>
        </p:spPr>
      </p:pic>
      <p:pic>
        <p:nvPicPr>
          <p:cNvPr id="7" name="Picture 6" descr="James Harden GIFs on GIPHY - Be Animated">
            <a:extLst>
              <a:ext uri="{FF2B5EF4-FFF2-40B4-BE49-F238E27FC236}">
                <a16:creationId xmlns:a16="http://schemas.microsoft.com/office/drawing/2014/main" id="{443B8330-6E1F-6B51-E412-82F374F2D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5" y="4929476"/>
            <a:ext cx="1712815" cy="1824080"/>
          </a:xfrm>
          <a:prstGeom prst="rect">
            <a:avLst/>
          </a:prstGeom>
        </p:spPr>
      </p:pic>
      <p:pic>
        <p:nvPicPr>
          <p:cNvPr id="8" name="Picture 7" descr="James Harden GIFs on GIPHY - Be Animated">
            <a:extLst>
              <a:ext uri="{FF2B5EF4-FFF2-40B4-BE49-F238E27FC236}">
                <a16:creationId xmlns:a16="http://schemas.microsoft.com/office/drawing/2014/main" id="{754C1470-2403-D588-0B4B-CECB5127C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631" y="4929476"/>
            <a:ext cx="1783620" cy="1824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C9E0-49E0-8A20-D411-68992498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548640"/>
            <a:ext cx="8055864" cy="1132258"/>
          </a:xfrm>
        </p:spPr>
        <p:txBody>
          <a:bodyPr anchor="t">
            <a:normAutofit/>
          </a:bodyPr>
          <a:lstStyle/>
          <a:p>
            <a:r>
              <a:rPr lang="en-US"/>
              <a:t>Team vs Team Matchup Prediction 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AA36-AF73-C62A-4258-99956F4E9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486" y="1387032"/>
            <a:ext cx="3753294" cy="50490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b="1"/>
              <a:t>Developed a Machine Learning model to predict the winning team based on team statistics.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🔹 </a:t>
            </a:r>
            <a:r>
              <a:rPr lang="en-US" sz="1200" b="1"/>
              <a:t>Model Inputs:</a:t>
            </a:r>
            <a:endParaRPr 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 Key features: Win Percentage, Points Scored, Rebounds, Assists, Field Goal %, Turnovers.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🔹 </a:t>
            </a:r>
            <a:r>
              <a:rPr lang="en-US" sz="1200" b="1"/>
              <a:t>Web App Demonstration: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 Select two teams from the dropdown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 Instantly get prediction results.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 View probability scores and key feature  comparisons.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🔹 </a:t>
            </a:r>
            <a:r>
              <a:rPr lang="en-US" sz="1200" b="1"/>
              <a:t>Final Prediction Outcome Example: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 Predicted Winner: </a:t>
            </a:r>
            <a:r>
              <a:rPr lang="en-US" sz="1200" b="1"/>
              <a:t>[Team A]</a:t>
            </a:r>
            <a:r>
              <a:rPr lang="en-US" sz="1200"/>
              <a:t> over </a:t>
            </a:r>
            <a:r>
              <a:rPr lang="en-US" sz="1200" b="1"/>
              <a:t>[Team B]</a:t>
            </a:r>
            <a:r>
              <a:rPr lang="en-US" sz="1200"/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 Winning Probability: </a:t>
            </a:r>
            <a:r>
              <a:rPr lang="en-US" sz="1200" b="1"/>
              <a:t>78%</a:t>
            </a:r>
            <a:r>
              <a:rPr lang="en-US" sz="1200"/>
              <a:t> in favor of Team A.</a:t>
            </a:r>
            <a:endParaRPr lang="en-US" sz="1200" b="1"/>
          </a:p>
          <a:p>
            <a:pPr marL="0" indent="0">
              <a:lnSpc>
                <a:spcPct val="110000"/>
              </a:lnSpc>
              <a:buNone/>
            </a:pPr>
            <a:r>
              <a:rPr lang="en-US" sz="1200"/>
              <a:t>🔹</a:t>
            </a:r>
            <a:r>
              <a:rPr lang="en-US" sz="1200">
                <a:hlinkClick r:id="rId2"/>
              </a:rPr>
              <a:t>Predict your favorite team's next win with just one  click!</a:t>
            </a:r>
            <a:endParaRPr lang="en-US" sz="1200"/>
          </a:p>
          <a:p>
            <a:pPr marL="0" indent="0">
              <a:lnSpc>
                <a:spcPct val="110000"/>
              </a:lnSpc>
              <a:buNone/>
            </a:pPr>
            <a:endParaRPr lang="en-US" sz="1200" b="1"/>
          </a:p>
          <a:p>
            <a:pPr>
              <a:lnSpc>
                <a:spcPct val="110000"/>
              </a:lnSpc>
            </a:pPr>
            <a:endParaRPr lang="en-US" sz="1200"/>
          </a:p>
        </p:txBody>
      </p:sp>
      <p:pic>
        <p:nvPicPr>
          <p:cNvPr id="9" name="Picture 8" descr="A screenshot of a web page&#10;&#10;AI-generated content may be incorrect.">
            <a:extLst>
              <a:ext uri="{FF2B5EF4-FFF2-40B4-BE49-F238E27FC236}">
                <a16:creationId xmlns:a16="http://schemas.microsoft.com/office/drawing/2014/main" id="{685B4DAC-738C-907F-71D0-50312736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558" y="2028084"/>
            <a:ext cx="4710222" cy="322207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ABB4A-DC24-E634-01B4-FA961E24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453003"/>
            <a:ext cx="262073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4500491-14B6-4800-9177-F148CA62FC72}" type="datetime1">
              <a:rPr lang="en-US"/>
              <a:pPr>
                <a:spcAft>
                  <a:spcPts val="600"/>
                </a:spcAft>
              </a:pPr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C6442-10F8-97ED-8035-C7198CA6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453003"/>
            <a:ext cx="21040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4E73B-11AD-612B-E550-F249A8B7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453003"/>
            <a:ext cx="3219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2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486" y="1430782"/>
            <a:ext cx="7990184" cy="459382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✅ </a:t>
            </a:r>
            <a:r>
              <a:rPr lang="en-US" b="1">
                <a:ea typeface="+mn-lt"/>
                <a:cs typeface="+mn-lt"/>
              </a:rPr>
              <a:t>Random Forest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 b="1" err="1">
                <a:ea typeface="+mn-lt"/>
                <a:cs typeface="+mn-lt"/>
              </a:rPr>
              <a:t>XGBoost</a:t>
            </a:r>
            <a:r>
              <a:rPr lang="en-US">
                <a:ea typeface="+mn-lt"/>
                <a:cs typeface="+mn-lt"/>
              </a:rPr>
              <a:t> models clearly outperform </a:t>
            </a:r>
            <a:r>
              <a:rPr lang="en-US" b="1">
                <a:ea typeface="+mn-lt"/>
                <a:cs typeface="+mn-lt"/>
              </a:rPr>
              <a:t>Logistic Regression</a:t>
            </a:r>
            <a:r>
              <a:rPr lang="en-US">
                <a:ea typeface="+mn-lt"/>
                <a:cs typeface="+mn-lt"/>
              </a:rPr>
              <a:t>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  ➔ Higher predictive power, better handling of complex patterns.</a:t>
            </a:r>
            <a:endParaRPr/>
          </a:p>
          <a:p>
            <a:r>
              <a:rPr lang="en-US">
                <a:ea typeface="+mn-lt"/>
                <a:cs typeface="+mn-lt"/>
              </a:rPr>
              <a:t>✅ </a:t>
            </a:r>
            <a:r>
              <a:rPr lang="en-US" b="1">
                <a:ea typeface="+mn-lt"/>
                <a:cs typeface="+mn-lt"/>
              </a:rPr>
              <a:t>Tree-based models</a:t>
            </a:r>
            <a:r>
              <a:rPr lang="en-US">
                <a:ea typeface="+mn-lt"/>
                <a:cs typeface="+mn-lt"/>
              </a:rPr>
              <a:t> (Random Forest, </a:t>
            </a:r>
            <a:r>
              <a:rPr lang="en-US" err="1">
                <a:ea typeface="+mn-lt"/>
                <a:cs typeface="+mn-lt"/>
              </a:rPr>
              <a:t>XGBoost</a:t>
            </a:r>
            <a:r>
              <a:rPr lang="en-US">
                <a:ea typeface="+mn-lt"/>
                <a:cs typeface="+mn-lt"/>
              </a:rPr>
              <a:t>) achieve </a:t>
            </a:r>
            <a:r>
              <a:rPr lang="en-US" b="1">
                <a:ea typeface="+mn-lt"/>
                <a:cs typeface="+mn-lt"/>
              </a:rPr>
              <a:t>higher Accuracy and F1 scores</a:t>
            </a:r>
            <a:r>
              <a:rPr lang="en-US">
                <a:ea typeface="+mn-lt"/>
                <a:cs typeface="+mn-lt"/>
              </a:rPr>
              <a:t>, making them more reliable for championship prediction.</a:t>
            </a:r>
          </a:p>
          <a:p>
            <a:r>
              <a:rPr lang="en-US">
                <a:ea typeface="+mn-lt"/>
                <a:cs typeface="+mn-lt"/>
              </a:rPr>
              <a:t>✅ </a:t>
            </a:r>
            <a:r>
              <a:rPr lang="en-US" b="1">
                <a:ea typeface="+mn-lt"/>
                <a:cs typeface="+mn-lt"/>
              </a:rPr>
              <a:t>Feature importance analysis</a:t>
            </a:r>
            <a:r>
              <a:rPr lang="en-US">
                <a:ea typeface="+mn-lt"/>
                <a:cs typeface="+mn-lt"/>
              </a:rPr>
              <a:t> identifies critical factors influencing success, such as: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  • Points Scored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  • Turnovers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  • Win Percentage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  • Rebounds and Assists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✅ </a:t>
            </a:r>
            <a:r>
              <a:rPr lang="en-US" b="1">
                <a:ea typeface="+mn-lt"/>
                <a:cs typeface="+mn-lt"/>
              </a:rPr>
              <a:t>Logistic Regression</a:t>
            </a:r>
            <a:r>
              <a:rPr lang="en-US">
                <a:ea typeface="+mn-lt"/>
                <a:cs typeface="+mn-lt"/>
              </a:rPr>
              <a:t>, being a linear model, struggles with the non-linear, multi-feature nature of NBA data.</a:t>
            </a:r>
          </a:p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210F8-A73D-B4F9-2418-B988502F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88" y="615695"/>
            <a:ext cx="7674102" cy="1014984"/>
          </a:xfrm>
        </p:spPr>
        <p:txBody>
          <a:bodyPr>
            <a:normAutofit/>
          </a:bodyPr>
          <a:lstStyle/>
          <a:p>
            <a:r>
              <a:rPr lang="en-US" sz="3500"/>
              <a:t>Abstract</a:t>
            </a:r>
          </a:p>
        </p:txBody>
      </p:sp>
      <p:pic>
        <p:nvPicPr>
          <p:cNvPr id="63" name="Picture 62" descr="Lebron James Sport Sticker by NBA">
            <a:extLst>
              <a:ext uri="{FF2B5EF4-FFF2-40B4-BE49-F238E27FC236}">
                <a16:creationId xmlns:a16="http://schemas.microsoft.com/office/drawing/2014/main" id="{F7008C0D-9944-3459-9904-538C6DA6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35" y="529999"/>
            <a:ext cx="2459978" cy="2631989"/>
          </a:xfrm>
          <a:prstGeom prst="rect">
            <a:avLst/>
          </a:prstGeom>
        </p:spPr>
      </p:pic>
      <p:sp>
        <p:nvSpPr>
          <p:cNvPr id="128" name="Content Placeholder 127">
            <a:extLst>
              <a:ext uri="{FF2B5EF4-FFF2-40B4-BE49-F238E27FC236}">
                <a16:creationId xmlns:a16="http://schemas.microsoft.com/office/drawing/2014/main" id="{B0C1C3F6-A0ED-F5A6-BB04-C59B6E0DD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1" y="1477521"/>
            <a:ext cx="8779157" cy="4887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🏀 </a:t>
            </a:r>
            <a:r>
              <a:rPr lang="en-US" b="1"/>
              <a:t>Goal:</a:t>
            </a:r>
            <a:endParaRPr lang="en-US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Predict the 2024–2025 NBA Champion</a:t>
            </a:r>
            <a:endParaRPr lang="en-US" sz="1500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Forecast outcomes based on real-time and historical data.</a:t>
            </a:r>
            <a:endParaRPr lang="en-US" sz="1500"/>
          </a:p>
          <a:p>
            <a:pPr>
              <a:lnSpc>
                <a:spcPct val="150000"/>
              </a:lnSpc>
            </a:pPr>
            <a:r>
              <a:rPr lang="en-US"/>
              <a:t>♟️ </a:t>
            </a:r>
            <a:r>
              <a:rPr lang="en-US" b="1"/>
              <a:t>Approach:</a:t>
            </a:r>
            <a:endParaRPr lang="en-US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📥 </a:t>
            </a:r>
            <a:r>
              <a:rPr lang="en-US" sz="1600" b="1">
                <a:ea typeface="+mn-lt"/>
                <a:cs typeface="+mn-lt"/>
              </a:rPr>
              <a:t>Data Collection:</a:t>
            </a:r>
            <a:r>
              <a:rPr lang="en-US" sz="1600">
                <a:ea typeface="+mn-lt"/>
                <a:cs typeface="+mn-lt"/>
              </a:rPr>
              <a:t> Retrieve team, player and standing data using the NBA API.</a:t>
            </a:r>
            <a:endParaRPr lang="en-US" sz="1600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🛠️ </a:t>
            </a:r>
            <a:r>
              <a:rPr lang="en-US" sz="1600" b="1">
                <a:ea typeface="+mn-lt"/>
                <a:cs typeface="+mn-lt"/>
              </a:rPr>
              <a:t>Modeling:</a:t>
            </a:r>
            <a:r>
              <a:rPr lang="en-US" sz="1600">
                <a:ea typeface="+mn-lt"/>
                <a:cs typeface="+mn-lt"/>
              </a:rPr>
              <a:t> Apply Logistic Regression, Random Forest, and </a:t>
            </a:r>
            <a:r>
              <a:rPr lang="en-US" sz="1600" err="1">
                <a:ea typeface="+mn-lt"/>
                <a:cs typeface="+mn-lt"/>
              </a:rPr>
              <a:t>XGBoost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📊 </a:t>
            </a:r>
            <a:r>
              <a:rPr lang="en-US" sz="1600" b="1">
                <a:ea typeface="+mn-lt"/>
                <a:cs typeface="+mn-lt"/>
              </a:rPr>
              <a:t>Evaluation:</a:t>
            </a:r>
            <a:r>
              <a:rPr lang="en-US" sz="1600">
                <a:ea typeface="+mn-lt"/>
                <a:cs typeface="+mn-lt"/>
              </a:rPr>
              <a:t> Compare model metrics (Accuracy, Precision, F1, ROC).</a:t>
            </a:r>
            <a:endParaRPr lang="en-US" sz="1600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🏆 </a:t>
            </a:r>
            <a:r>
              <a:rPr lang="en-US" sz="1600" b="1">
                <a:ea typeface="+mn-lt"/>
                <a:cs typeface="+mn-lt"/>
              </a:rPr>
              <a:t>Outcome:</a:t>
            </a:r>
            <a:r>
              <a:rPr lang="en-US" sz="1600">
                <a:ea typeface="+mn-lt"/>
                <a:cs typeface="+mn-lt"/>
              </a:rPr>
              <a:t> Identify top contenders with highest championship probability.</a:t>
            </a:r>
            <a:endParaRPr lang="en-US" sz="1600"/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8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487" y="1240126"/>
            <a:ext cx="8455475" cy="51906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🔧 </a:t>
            </a:r>
            <a:r>
              <a:rPr lang="en-US" sz="1800" b="1">
                <a:ea typeface="+mn-lt"/>
                <a:cs typeface="+mn-lt"/>
              </a:rPr>
              <a:t>Hyperparameter Tuning &amp; Cross-Validation:</a:t>
            </a:r>
            <a:br>
              <a:rPr lang="en-US" sz="1800" b="1">
                <a:ea typeface="+mn-lt"/>
                <a:cs typeface="+mn-lt"/>
              </a:rPr>
            </a:br>
            <a:r>
              <a:rPr lang="en-US" sz="1800" b="1">
                <a:ea typeface="+mn-lt"/>
                <a:cs typeface="+mn-lt"/>
              </a:rPr>
              <a:t> 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600">
                <a:ea typeface="+mn-lt"/>
                <a:cs typeface="+mn-lt"/>
              </a:rPr>
              <a:t> • Fine-tune model parameters to boost accuracy and avoid overfitting.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   • Ensure robustness through k-fold validation techniques.</a:t>
            </a:r>
          </a:p>
          <a:p>
            <a:r>
              <a:rPr lang="en-US" sz="1800">
                <a:ea typeface="+mn-lt"/>
                <a:cs typeface="+mn-lt"/>
              </a:rPr>
              <a:t>🏀 </a:t>
            </a:r>
            <a:r>
              <a:rPr lang="en-US" sz="1800" b="1">
                <a:ea typeface="+mn-lt"/>
                <a:cs typeface="+mn-lt"/>
              </a:rPr>
              <a:t>Incorporate Advanced Player Metrics:</a:t>
            </a:r>
            <a:br>
              <a:rPr lang="en-US" sz="1800" b="1">
                <a:ea typeface="+mn-lt"/>
                <a:cs typeface="+mn-lt"/>
              </a:rPr>
            </a:br>
            <a:r>
              <a:rPr lang="en-US" sz="1800" b="1">
                <a:ea typeface="+mn-lt"/>
                <a:cs typeface="+mn-lt"/>
              </a:rPr>
              <a:t> </a:t>
            </a:r>
            <a:r>
              <a:rPr lang="en-US" sz="1600">
                <a:ea typeface="+mn-lt"/>
                <a:cs typeface="+mn-lt"/>
              </a:rPr>
              <a:t>  • Add player synergy scores, injury status, and roster depth into the model for richer prediction insights.</a:t>
            </a:r>
          </a:p>
          <a:p>
            <a:r>
              <a:rPr lang="en-US" sz="1800">
                <a:ea typeface="+mn-lt"/>
                <a:cs typeface="+mn-lt"/>
              </a:rPr>
              <a:t>📊 </a:t>
            </a:r>
            <a:r>
              <a:rPr lang="en-US" sz="1800" b="1">
                <a:ea typeface="+mn-lt"/>
                <a:cs typeface="+mn-lt"/>
              </a:rPr>
              <a:t>Develop Interactive Dashboard:</a:t>
            </a:r>
            <a:br>
              <a:rPr lang="en-US" sz="1800" b="1">
                <a:ea typeface="+mn-lt"/>
                <a:cs typeface="+mn-lt"/>
              </a:rPr>
            </a:br>
            <a:r>
              <a:rPr lang="en-US" sz="1800" b="1">
                <a:ea typeface="+mn-lt"/>
                <a:cs typeface="+mn-lt"/>
              </a:rPr>
              <a:t>  </a:t>
            </a:r>
            <a:r>
              <a:rPr lang="en-US" sz="1800">
                <a:ea typeface="+mn-lt"/>
                <a:cs typeface="+mn-lt"/>
              </a:rPr>
              <a:t> • Build a live dashboard for real-time updates and playoff predictions.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n-lt"/>
                <a:cs typeface="+mn-lt"/>
              </a:rPr>
              <a:t>   • Allow users to visualize standings, stats, and model forecasts dynamically.</a:t>
            </a:r>
            <a:endParaRPr lang="en-US" sz="1800"/>
          </a:p>
          <a:p>
            <a:endParaRPr lang="en-US"/>
          </a:p>
        </p:txBody>
      </p:sp>
      <p:pic>
        <p:nvPicPr>
          <p:cNvPr id="4" name="Picture 3" descr="Nba Playoffs Commercial GIFs - Find &amp; Share on GIPHY">
            <a:extLst>
              <a:ext uri="{FF2B5EF4-FFF2-40B4-BE49-F238E27FC236}">
                <a16:creationId xmlns:a16="http://schemas.microsoft.com/office/drawing/2014/main" id="{7AEC8646-24DC-70F9-1015-ECB94D65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313" y="4769322"/>
            <a:ext cx="3178146" cy="17598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771171"/>
            <a:ext cx="7990184" cy="1132258"/>
          </a:xfrm>
        </p:spPr>
        <p:txBody>
          <a:bodyPr anchor="t">
            <a:normAutofit/>
          </a:bodyPr>
          <a:lstStyle/>
          <a:p>
            <a:r>
              <a:t>Q&amp;A</a:t>
            </a: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3F9466C2-12DE-6B5A-8C1C-4F509B88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49" r="-2" b="22957"/>
          <a:stretch/>
        </p:blipFill>
        <p:spPr>
          <a:xfrm>
            <a:off x="459486" y="1715532"/>
            <a:ext cx="7990184" cy="4593828"/>
          </a:xfrm>
          <a:prstGeom prst="rect">
            <a:avLst/>
          </a:prstGeom>
          <a:noFill/>
        </p:spPr>
      </p:pic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E111D147-4C12-51A2-9FEF-BEF77CEA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453003"/>
            <a:ext cx="262073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E750B2-7D54-4B21-81F4-C86F07B81246}" type="datetime1">
              <a:rPr lang="en-US"/>
              <a:pPr>
                <a:spcAft>
                  <a:spcPts val="600"/>
                </a:spcAft>
              </a:pPr>
              <a:t>4/28/25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20559E0D-73D9-ABFD-AC30-9FC842CB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453003"/>
            <a:ext cx="21040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EDB27532-2A11-59F7-0181-D8FCF19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453003"/>
            <a:ext cx="3219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5" name="Picture 4" descr="A basketball player in a crowd of people&#10;&#10;AI-generated content may be incorrect.">
            <a:extLst>
              <a:ext uri="{FF2B5EF4-FFF2-40B4-BE49-F238E27FC236}">
                <a16:creationId xmlns:a16="http://schemas.microsoft.com/office/drawing/2014/main" id="{97116205-C595-67F0-5B6E-C2A10737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2" y="183258"/>
            <a:ext cx="7993718" cy="61979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548640"/>
            <a:ext cx="8055864" cy="1132258"/>
          </a:xfrm>
        </p:spPr>
        <p:txBody>
          <a:bodyPr anchor="t">
            <a:normAutofit/>
          </a:bodyPr>
          <a:lstStyle/>
          <a:p>
            <a:r>
              <a:rPr lang="en-US" b="0"/>
              <a:t>🔥 </a:t>
            </a:r>
            <a:r>
              <a:rPr lang="en-US"/>
              <a:t>Why NBA Predictions?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486" y="1825625"/>
            <a:ext cx="38862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🏀 Basketball is no longer just about intuition — it's about data.</a:t>
            </a:r>
          </a:p>
          <a:p>
            <a:pPr>
              <a:lnSpc>
                <a:spcPct val="110000"/>
              </a:lnSpc>
            </a:pPr>
            <a:endParaRPr lang="en-US" sz="1900"/>
          </a:p>
          <a:p>
            <a:pPr>
              <a:lnSpc>
                <a:spcPct val="110000"/>
              </a:lnSpc>
            </a:pPr>
            <a:r>
              <a:rPr lang="en-US" sz="1900"/>
              <a:t>📈 We analyze team stats, player performance, standings to predict the future.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/>
          </a:p>
          <a:p>
            <a:pPr>
              <a:lnSpc>
                <a:spcPct val="110000"/>
              </a:lnSpc>
            </a:pPr>
            <a:r>
              <a:rPr lang="en-US" sz="1900"/>
              <a:t>🤖 Powered by Machine Learning, we aim to forecast the next NBA Championship!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/>
          </a:p>
        </p:txBody>
      </p:sp>
      <p:pic>
        <p:nvPicPr>
          <p:cNvPr id="4" name="Picture 3" descr="This may contain: a drawing of a basketball player with a ball in his hand and another person standing behind him">
            <a:extLst>
              <a:ext uri="{FF2B5EF4-FFF2-40B4-BE49-F238E27FC236}">
                <a16:creationId xmlns:a16="http://schemas.microsoft.com/office/drawing/2014/main" id="{970B6766-7A0F-457B-2B33-AAA4F5A4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265" y="1825548"/>
            <a:ext cx="3886200" cy="3886200"/>
          </a:xfrm>
          <a:prstGeom prst="rect">
            <a:avLst/>
          </a:prstGeom>
          <a:noFill/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11DE6CF7-52F6-30B8-3254-BBA81447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453003"/>
            <a:ext cx="262073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2D9E113-C6D1-4ED2-A572-852BDA95F879}" type="datetime1">
              <a:rPr lang="en-US"/>
              <a:pPr>
                <a:spcAft>
                  <a:spcPts val="600"/>
                </a:spcAft>
              </a:pPr>
              <a:t>4/28/25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C55BA2BC-8570-4AFD-B2FA-C2DEF149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453003"/>
            <a:ext cx="21040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8977C32C-3C03-8F72-CE03-F38D2DF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453003"/>
            <a:ext cx="3219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81" y="445078"/>
            <a:ext cx="8229600" cy="1143000"/>
          </a:xfrm>
        </p:spPr>
        <p:txBody>
          <a:bodyPr/>
          <a:lstStyle/>
          <a:p>
            <a:r>
              <a:rPr lang="en-US"/>
              <a:t>What is the NBA API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130" y="1322549"/>
            <a:ext cx="8431900" cy="523856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>
                <a:ea typeface="+mn-lt"/>
                <a:cs typeface="+mn-lt"/>
              </a:rPr>
              <a:t>API (Application Programming Interface):</a:t>
            </a:r>
            <a:r>
              <a:rPr lang="en-US">
                <a:ea typeface="+mn-lt"/>
                <a:cs typeface="+mn-lt"/>
              </a:rPr>
              <a:t> Allows two systems to communicate by sending/receiving data.</a:t>
            </a:r>
            <a:endParaRPr lang="en-US"/>
          </a:p>
          <a:p>
            <a:r>
              <a:rPr lang="en-US" b="1">
                <a:ea typeface="Calibri"/>
                <a:cs typeface="Calibri"/>
              </a:rPr>
              <a:t>NBA-API: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>
                <a:ea typeface="+mn-lt"/>
                <a:cs typeface="+mn-lt"/>
              </a:rPr>
              <a:t>Official database providing real-time and historical NBA data</a:t>
            </a:r>
          </a:p>
          <a:p>
            <a:r>
              <a:rPr lang="en-US" b="1">
                <a:ea typeface="+mn-lt"/>
                <a:cs typeface="+mn-lt"/>
              </a:rPr>
              <a:t>Formats:</a:t>
            </a:r>
            <a:r>
              <a:rPr lang="en-US">
                <a:ea typeface="+mn-lt"/>
                <a:cs typeface="+mn-lt"/>
              </a:rPr>
              <a:t> JSON ➔ parsed to structured tables (</a:t>
            </a:r>
            <a:r>
              <a:rPr lang="en-US" b="1">
                <a:ea typeface="+mn-lt"/>
                <a:cs typeface="+mn-lt"/>
              </a:rPr>
              <a:t>Pandas </a:t>
            </a:r>
            <a:r>
              <a:rPr lang="en-US" b="1" err="1">
                <a:ea typeface="+mn-lt"/>
                <a:cs typeface="+mn-lt"/>
              </a:rPr>
              <a:t>DataFrames</a:t>
            </a:r>
            <a:r>
              <a:rPr lang="en-US">
                <a:ea typeface="+mn-lt"/>
                <a:cs typeface="+mn-lt"/>
              </a:rPr>
              <a:t>)</a:t>
            </a:r>
            <a:endParaRPr lang="en-US">
              <a:ea typeface="Calibri"/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Key Endpoints Used: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 🔹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leagueStandings</a:t>
            </a:r>
            <a:r>
              <a:rPr lang="en-US" b="1">
                <a:ea typeface="+mn-lt"/>
                <a:cs typeface="+mn-lt"/>
              </a:rPr>
              <a:t>:</a:t>
            </a:r>
          </a:p>
          <a:p>
            <a:pPr lvl="1"/>
            <a:r>
              <a:rPr lang="en-US">
                <a:ea typeface="+mn-lt"/>
                <a:cs typeface="+mn-lt"/>
              </a:rPr>
              <a:t>30 teams × 81 variables (wins, losses, situational splits, monthly performance).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 🔹 </a:t>
            </a:r>
            <a:r>
              <a:rPr lang="en-US" b="1" err="1">
                <a:ea typeface="+mn-lt"/>
                <a:cs typeface="+mn-lt"/>
              </a:rPr>
              <a:t>leagueDashTeamStats</a:t>
            </a:r>
            <a:r>
              <a:rPr lang="en-US" b="1">
                <a:ea typeface="+mn-lt"/>
                <a:cs typeface="+mn-lt"/>
              </a:rPr>
              <a:t>:</a:t>
            </a:r>
          </a:p>
          <a:p>
            <a:pPr lvl="1"/>
            <a:r>
              <a:rPr lang="en-US">
                <a:ea typeface="+mn-lt"/>
                <a:cs typeface="+mn-lt"/>
              </a:rPr>
              <a:t>30 teams × 54 stats ➔ narrowed to ~14 essential features (points, rebounds, etc.).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 🔹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leagueDashPlayerStats</a:t>
            </a:r>
            <a:r>
              <a:rPr lang="en-US" b="1"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572 players × 66 fields (per-game stats + advanced player metrics).</a:t>
            </a:r>
            <a:endParaRPr lang="en-US"/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Minions GIFs | Tenor">
            <a:extLst>
              <a:ext uri="{FF2B5EF4-FFF2-40B4-BE49-F238E27FC236}">
                <a16:creationId xmlns:a16="http://schemas.microsoft.com/office/drawing/2014/main" id="{F8A9F587-AC31-6E5B-8FED-6DBC5697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569" y="93986"/>
            <a:ext cx="1063766" cy="12180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265C-24B2-1816-C237-B80CC9AD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" y="422228"/>
            <a:ext cx="7990184" cy="1132258"/>
          </a:xfrm>
        </p:spPr>
        <p:txBody>
          <a:bodyPr anchor="t">
            <a:normAutofit/>
          </a:bodyPr>
          <a:lstStyle/>
          <a:p>
            <a:r>
              <a:rPr lang="en-US"/>
              <a:t>How We Create the Dataset</a:t>
            </a:r>
          </a:p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B92449F-B990-42DC-D9DF-3D934B84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453003"/>
            <a:ext cx="262073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787DD7-E373-4545-AA5D-B08C72534D49}" type="datetime1">
              <a:rPr lang="en-US"/>
              <a:pPr>
                <a:spcAft>
                  <a:spcPts val="600"/>
                </a:spcAft>
              </a:pPr>
              <a:t>4/28/25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E162AD1-117F-A037-D5F0-19783309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453003"/>
            <a:ext cx="21040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31590C-1559-DC58-4506-2812FF2F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453003"/>
            <a:ext cx="3219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F734F02-1B2D-332C-FA1D-98EECBDB0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036989"/>
              </p:ext>
            </p:extLst>
          </p:nvPr>
        </p:nvGraphicFramePr>
        <p:xfrm>
          <a:off x="141479" y="1630632"/>
          <a:ext cx="8624155" cy="241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6" name="Picture 65" descr="Mad Fire GIF by Elgato - Find &amp; Share on GIPHY">
            <a:extLst>
              <a:ext uri="{FF2B5EF4-FFF2-40B4-BE49-F238E27FC236}">
                <a16:creationId xmlns:a16="http://schemas.microsoft.com/office/drawing/2014/main" id="{4344F021-530E-C361-EB1A-B2DEDD5A5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932" y="208634"/>
            <a:ext cx="1825671" cy="1502512"/>
          </a:xfrm>
          <a:prstGeom prst="rect">
            <a:avLst/>
          </a:prstGeom>
        </p:spPr>
      </p:pic>
      <p:pic>
        <p:nvPicPr>
          <p:cNvPr id="33" name="Picture 32" descr="A diagram of a team&#10;&#10;AI-generated content may be incorrect.">
            <a:extLst>
              <a:ext uri="{FF2B5EF4-FFF2-40B4-BE49-F238E27FC236}">
                <a16:creationId xmlns:a16="http://schemas.microsoft.com/office/drawing/2014/main" id="{D3B1D99A-FF41-CDFA-4A90-4D4963A55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39" y="4047198"/>
            <a:ext cx="8894842" cy="27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4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E79C-25A1-E293-7CFB-091BD5AB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80" y="285649"/>
            <a:ext cx="7990184" cy="1132258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🏀 </a:t>
            </a:r>
            <a:r>
              <a:rPr lang="en-US">
                <a:ea typeface="+mj-lt"/>
                <a:cs typeface="+mj-lt"/>
              </a:rPr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2593-C4B6-923F-0F59-486F70D5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30" y="952838"/>
            <a:ext cx="8179024" cy="560827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3000" b="1">
                <a:ea typeface="+mn-lt"/>
                <a:cs typeface="+mn-lt"/>
              </a:rPr>
              <a:t>Features:</a:t>
            </a:r>
            <a:endParaRPr lang="en-US" sz="3000" b="1">
              <a:ea typeface="Calibri"/>
              <a:cs typeface="Calibri"/>
            </a:endParaRPr>
          </a:p>
          <a:p>
            <a:pPr lvl="1">
              <a:lnSpc>
                <a:spcPct val="170000"/>
              </a:lnSpc>
            </a:pPr>
            <a:r>
              <a:rPr lang="en-US" sz="2800">
                <a:ea typeface="+mn-lt"/>
                <a:cs typeface="+mn-lt"/>
              </a:rPr>
              <a:t>📊 Points, Assists, Rebounds, Steals, Blocks</a:t>
            </a:r>
          </a:p>
          <a:p>
            <a:pPr lvl="1">
              <a:lnSpc>
                <a:spcPct val="170000"/>
              </a:lnSpc>
            </a:pPr>
            <a:r>
              <a:rPr lang="en-US" sz="3000">
                <a:ea typeface="+mn-lt"/>
                <a:cs typeface="+mn-lt"/>
              </a:rPr>
              <a:t>🔄 Turnovers</a:t>
            </a:r>
            <a:endParaRPr lang="en-US">
              <a:ea typeface="+mn-lt"/>
              <a:cs typeface="+mn-lt"/>
            </a:endParaRPr>
          </a:p>
          <a:p>
            <a:pPr lvl="1">
              <a:lnSpc>
                <a:spcPct val="170000"/>
              </a:lnSpc>
            </a:pPr>
            <a:r>
              <a:rPr lang="en-US" sz="3000">
                <a:ea typeface="+mn-lt"/>
                <a:cs typeface="+mn-lt"/>
              </a:rPr>
              <a:t>🏆 Win %, Field Goal %</a:t>
            </a:r>
            <a:endParaRPr lang="en-US">
              <a:ea typeface="+mn-lt"/>
              <a:cs typeface="+mn-lt"/>
            </a:endParaRPr>
          </a:p>
          <a:p>
            <a:pPr lvl="1">
              <a:lnSpc>
                <a:spcPct val="170000"/>
              </a:lnSpc>
            </a:pPr>
            <a:r>
              <a:rPr lang="en-US" sz="3000">
                <a:ea typeface="+mn-lt"/>
                <a:cs typeface="+mn-lt"/>
              </a:rPr>
              <a:t>🏡 Win/Loss, Home/Away, Opponent Stats</a:t>
            </a:r>
            <a:endParaRPr lang="en-US">
              <a:ea typeface="+mn-lt"/>
              <a:cs typeface="+mn-lt"/>
            </a:endParaRPr>
          </a:p>
          <a:p>
            <a:pPr lvl="1">
              <a:lnSpc>
                <a:spcPct val="170000"/>
              </a:lnSpc>
            </a:pPr>
            <a:r>
              <a:rPr lang="en-US" sz="3000">
                <a:ea typeface="+mn-lt"/>
                <a:cs typeface="+mn-lt"/>
              </a:rPr>
              <a:t>🏅 Playoff rank </a:t>
            </a:r>
            <a:endParaRPr lang="en-US"/>
          </a:p>
          <a:p>
            <a:pPr>
              <a:lnSpc>
                <a:spcPct val="170000"/>
              </a:lnSpc>
            </a:pPr>
            <a:r>
              <a:rPr lang="en-US" sz="3000" b="1">
                <a:ea typeface="+mn-lt"/>
                <a:cs typeface="+mn-lt"/>
              </a:rPr>
              <a:t>Data size:</a:t>
            </a:r>
            <a:r>
              <a:rPr lang="en-US" sz="30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lvl="1">
              <a:lnSpc>
                <a:spcPct val="170000"/>
              </a:lnSpc>
            </a:pPr>
            <a:r>
              <a:rPr lang="en-US" sz="2800">
                <a:ea typeface="+mn-lt"/>
                <a:cs typeface="+mn-lt"/>
              </a:rPr>
              <a:t>📦 Depends on teams available in the NBA API.</a:t>
            </a:r>
            <a:endParaRPr lang="en-US" sz="2800"/>
          </a:p>
          <a:p>
            <a:pPr>
              <a:lnSpc>
                <a:spcPct val="170000"/>
              </a:lnSpc>
            </a:pPr>
            <a:r>
              <a:rPr lang="en-US" sz="3000" b="1">
                <a:ea typeface="Calibri"/>
                <a:cs typeface="Calibri"/>
              </a:rPr>
              <a:t>Data shape</a:t>
            </a:r>
            <a:r>
              <a:rPr lang="en-US" sz="3000">
                <a:ea typeface="Calibri"/>
                <a:cs typeface="Calibri"/>
              </a:rPr>
              <a:t>: </a:t>
            </a:r>
          </a:p>
          <a:p>
            <a:pPr lvl="1">
              <a:lnSpc>
                <a:spcPct val="170000"/>
              </a:lnSpc>
            </a:pPr>
            <a:r>
              <a:rPr lang="en-US" sz="2800">
                <a:ea typeface="+mn-lt"/>
                <a:cs typeface="+mn-lt"/>
              </a:rPr>
              <a:t>Number of teams × Features.</a:t>
            </a:r>
            <a:endParaRPr lang="en-US" sz="2800"/>
          </a:p>
          <a:p>
            <a:endParaRPr lang="en-US" sz="3000">
              <a:ea typeface="Calibri"/>
              <a:cs typeface="Calibri"/>
            </a:endParaRPr>
          </a:p>
        </p:txBody>
      </p:sp>
      <p:pic>
        <p:nvPicPr>
          <p:cNvPr id="4" name="Picture 3" descr="Turnover Clips - Find &amp; Share on GIPHY">
            <a:extLst>
              <a:ext uri="{FF2B5EF4-FFF2-40B4-BE49-F238E27FC236}">
                <a16:creationId xmlns:a16="http://schemas.microsoft.com/office/drawing/2014/main" id="{2079EC22-F123-070B-79D3-0E40E251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074" y="454439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5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42A4-0403-4D6F-8579-1529F77B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810" y="1252025"/>
            <a:ext cx="7990184" cy="1132258"/>
          </a:xfrm>
        </p:spPr>
        <p:txBody>
          <a:bodyPr/>
          <a:lstStyle/>
          <a:p>
            <a:r>
              <a:rPr lang="en-US"/>
              <a:t>Workflow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EEE21DD-8B7A-2631-69CC-CEA28CC75C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729398"/>
              </p:ext>
            </p:extLst>
          </p:nvPr>
        </p:nvGraphicFramePr>
        <p:xfrm>
          <a:off x="458788" y="1716088"/>
          <a:ext cx="7991474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95737">
                  <a:extLst>
                    <a:ext uri="{9D8B030D-6E8A-4147-A177-3AD203B41FA5}">
                      <a16:colId xmlns:a16="http://schemas.microsoft.com/office/drawing/2014/main" val="1420946"/>
                    </a:ext>
                  </a:extLst>
                </a:gridCol>
                <a:gridCol w="3995737">
                  <a:extLst>
                    <a:ext uri="{9D8B030D-6E8A-4147-A177-3AD203B41FA5}">
                      <a16:colId xmlns:a16="http://schemas.microsoft.com/office/drawing/2014/main" val="1259190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08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038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27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19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9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2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800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246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581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E5B74-93C5-E28C-CB78-09BE9101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FF915-AD01-432B-8EF0-B352761E250F}" type="datetime1">
              <a:rPr lang="en-US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6AE83-BCB8-0FDB-B859-6F0A7C96C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01B25-F4B7-6402-105A-620D2DD9B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Workflow GIFs | Tenor">
            <a:extLst>
              <a:ext uri="{FF2B5EF4-FFF2-40B4-BE49-F238E27FC236}">
                <a16:creationId xmlns:a16="http://schemas.microsoft.com/office/drawing/2014/main" id="{72AB71A7-D9A4-D1EB-1CF8-E473D276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49" y="2205405"/>
            <a:ext cx="2317621" cy="2299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0D64DA-A965-ACA2-6FC3-EA6A0E62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534" y="111061"/>
            <a:ext cx="4386899" cy="66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5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DEF8-4F59-CDD3-0EB8-3B1FF7AA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92" y="-369814"/>
            <a:ext cx="5768103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ea typeface="Calibri"/>
                <a:cs typeface="Calibri"/>
              </a:rPr>
              <a:t>Data Cleaning &amp; Scaling 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A596F-18A1-BC9C-750F-954B78F4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30" y="1805817"/>
            <a:ext cx="3191839" cy="3077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>
                <a:ea typeface="Calibri"/>
                <a:cs typeface="Calibri"/>
              </a:rPr>
              <a:t>Missing Values: None </a:t>
            </a:r>
          </a:p>
          <a:p>
            <a:r>
              <a:rPr lang="en-US" sz="1900" dirty="0">
                <a:ea typeface="Calibri"/>
                <a:cs typeface="Calibri"/>
              </a:rPr>
              <a:t>Duplicates : None </a:t>
            </a:r>
          </a:p>
          <a:p>
            <a:r>
              <a:rPr lang="en-US" sz="1900" dirty="0">
                <a:ea typeface="Calibri"/>
                <a:cs typeface="Calibri"/>
              </a:rPr>
              <a:t>Outliers: Few but not concerned </a:t>
            </a:r>
          </a:p>
          <a:p>
            <a:r>
              <a:rPr lang="en-US" sz="1900" dirty="0">
                <a:ea typeface="Calibri"/>
                <a:cs typeface="Calibri"/>
              </a:rPr>
              <a:t>Apply Normalization Scaling to data </a:t>
            </a:r>
          </a:p>
          <a:p>
            <a:endParaRPr lang="en-US" sz="1900" dirty="0">
              <a:ea typeface="Calibri"/>
              <a:cs typeface="Calibri"/>
            </a:endParaRPr>
          </a:p>
        </p:txBody>
      </p:sp>
      <p:pic>
        <p:nvPicPr>
          <p:cNvPr id="4" name="Picture 3" descr="A group of blue squares&#10;&#10;AI-generated content may be incorrect.">
            <a:extLst>
              <a:ext uri="{FF2B5EF4-FFF2-40B4-BE49-F238E27FC236}">
                <a16:creationId xmlns:a16="http://schemas.microsoft.com/office/drawing/2014/main" id="{B13F7AB5-48EF-5F4B-E7BB-13C3ADB0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81" y="1809738"/>
            <a:ext cx="5767247" cy="3781501"/>
          </a:xfrm>
          <a:prstGeom prst="rect">
            <a:avLst/>
          </a:prstGeom>
        </p:spPr>
      </p:pic>
      <p:pic>
        <p:nvPicPr>
          <p:cNvPr id="5" name="Picture 4" descr="7 Data Cleansing Activities Companies Should Perform">
            <a:extLst>
              <a:ext uri="{FF2B5EF4-FFF2-40B4-BE49-F238E27FC236}">
                <a16:creationId xmlns:a16="http://schemas.microsoft.com/office/drawing/2014/main" id="{5106C866-B7E0-1BD6-FEE8-CE4091A4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93" y="4763946"/>
            <a:ext cx="2157779" cy="13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7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555A-BF64-1D3C-9FAD-24050AFE9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40" y="604192"/>
            <a:ext cx="8088044" cy="1767620"/>
          </a:xfrm>
        </p:spPr>
        <p:txBody>
          <a:bodyPr anchor="t">
            <a:normAutofit/>
          </a:bodyPr>
          <a:lstStyle/>
          <a:p>
            <a:r>
              <a:rPr lang="en-US" sz="3200"/>
              <a:t>Exploratory Data Analysis   </a:t>
            </a:r>
          </a:p>
        </p:txBody>
      </p:sp>
      <p:pic>
        <p:nvPicPr>
          <p:cNvPr id="4" name="Picture 3" descr="Overview of Exploratory Data Analysis (EDA) With Haberman Dataset | by  Rajvi Shah | Towards AI">
            <a:extLst>
              <a:ext uri="{FF2B5EF4-FFF2-40B4-BE49-F238E27FC236}">
                <a16:creationId xmlns:a16="http://schemas.microsoft.com/office/drawing/2014/main" id="{5C3518FC-7924-DE54-566B-B9D40B22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20"/>
          <a:stretch/>
        </p:blipFill>
        <p:spPr>
          <a:xfrm>
            <a:off x="2793211" y="4058369"/>
            <a:ext cx="5106780" cy="240595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AC0F-E1C8-246A-9C82-EEDBFA1D0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40" y="604192"/>
            <a:ext cx="5316522" cy="3728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  <a:hlinkClick r:id="rId3"/>
              </a:rPr>
              <a:t>NBA EDA - Power BI</a:t>
            </a:r>
          </a:p>
          <a:p>
            <a:endParaRPr lang="en-US" dirty="0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1DA44B96-C6C9-6D9F-35B8-27E12351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453003"/>
            <a:ext cx="262073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D05BFF-D069-4269-A76C-0FECBA997A04}" type="datetime1">
              <a:rPr lang="en-US"/>
              <a:pPr>
                <a:spcAft>
                  <a:spcPts val="600"/>
                </a:spcAft>
              </a:pPr>
              <a:t>4/28/25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1D0D287-110B-C408-6B9A-BD5A93A4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453003"/>
            <a:ext cx="21040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7356666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1068</Words>
  <Application>Microsoft Macintosh PowerPoint</Application>
  <PresentationFormat>On-screen Show (4:3)</PresentationFormat>
  <Paragraphs>182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Neue Haas Grotesk Text Pro</vt:lpstr>
      <vt:lpstr>Roboto</vt:lpstr>
      <vt:lpstr>VanillaVTI</vt:lpstr>
      <vt:lpstr> PREDICT NBA CHAMPIONSHIP </vt:lpstr>
      <vt:lpstr>Abstract</vt:lpstr>
      <vt:lpstr>🔥 Why NBA Predictions? </vt:lpstr>
      <vt:lpstr>What is the NBA API </vt:lpstr>
      <vt:lpstr>How We Create the Dataset </vt:lpstr>
      <vt:lpstr>🏀 Data Overview</vt:lpstr>
      <vt:lpstr>Workflow</vt:lpstr>
      <vt:lpstr>Data Cleaning &amp; Scaling </vt:lpstr>
      <vt:lpstr>Exploratory Data Analysis   </vt:lpstr>
      <vt:lpstr>Feature Engineering</vt:lpstr>
      <vt:lpstr>Team Clustering </vt:lpstr>
      <vt:lpstr>Clustering </vt:lpstr>
      <vt:lpstr>Machine Learning Models  </vt:lpstr>
      <vt:lpstr>Performance Metrics</vt:lpstr>
      <vt:lpstr>Confusion Matrices </vt:lpstr>
      <vt:lpstr>ROC Curve </vt:lpstr>
      <vt:lpstr>Final Prediction </vt:lpstr>
      <vt:lpstr>Team vs Team Matchup Prediction  </vt:lpstr>
      <vt:lpstr>Conclusions </vt:lpstr>
      <vt:lpstr>Future Work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Vijay Chowdary Vadlamudi</dc:creator>
  <cp:keywords/>
  <dc:description>generated using python-pptx</dc:description>
  <cp:lastModifiedBy>Trinh, Phuong Le Thien</cp:lastModifiedBy>
  <cp:revision>4</cp:revision>
  <dcterms:created xsi:type="dcterms:W3CDTF">2013-01-27T09:14:16Z</dcterms:created>
  <dcterms:modified xsi:type="dcterms:W3CDTF">2025-04-29T03:30:09Z</dcterms:modified>
  <cp:category/>
</cp:coreProperties>
</file>